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sldIdLst>
    <p:sldId id="256" r:id="rId2"/>
    <p:sldId id="262" r:id="rId3"/>
    <p:sldId id="263" r:id="rId4"/>
    <p:sldId id="264" r:id="rId5"/>
    <p:sldId id="265" r:id="rId6"/>
    <p:sldId id="266" r:id="rId7"/>
    <p:sldId id="267" r:id="rId8"/>
    <p:sldId id="268" r:id="rId9"/>
    <p:sldId id="269" r:id="rId10"/>
    <p:sldId id="270" r:id="rId11"/>
    <p:sldId id="274" r:id="rId12"/>
    <p:sldId id="275" r:id="rId13"/>
    <p:sldId id="281" r:id="rId14"/>
    <p:sldId id="283" r:id="rId15"/>
    <p:sldId id="282" r:id="rId16"/>
    <p:sldId id="284" r:id="rId17"/>
    <p:sldId id="271" r:id="rId18"/>
    <p:sldId id="272" r:id="rId19"/>
    <p:sldId id="277" r:id="rId20"/>
    <p:sldId id="278" r:id="rId21"/>
    <p:sldId id="279" r:id="rId22"/>
    <p:sldId id="276" r:id="rId23"/>
    <p:sldId id="257" r:id="rId24"/>
    <p:sldId id="259" r:id="rId25"/>
    <p:sldId id="258" r:id="rId26"/>
    <p:sldId id="261" r:id="rId27"/>
    <p:sldId id="260" r:id="rId28"/>
    <p:sldId id="280" r:id="rId2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B82348-5697-EC5F-2D75-EBEA2C37B8BE}" v="289" dt="2024-12-06T13:28:05.089"/>
  </p1510:revLst>
</p1510:revInfo>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59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DC740C-2E05-4337-BD11-851565965BAE}"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3C5E71B-5344-4EDE-8906-9717823C1DF2}">
      <dgm:prSet/>
      <dgm:spPr/>
      <dgm:t>
        <a:bodyPr/>
        <a:lstStyle/>
        <a:p>
          <a:r>
            <a:rPr lang="tr-TR" b="1" dirty="0">
              <a:latin typeface="Calibri" panose="020F0502020204030204" pitchFamily="34" charset="0"/>
              <a:cs typeface="Calibri" panose="020F0502020204030204" pitchFamily="34" charset="0"/>
            </a:rPr>
            <a:t>Sürdürülebilir </a:t>
          </a:r>
          <a:r>
            <a:rPr lang="tr-TR" b="1" dirty="0" smtClean="0">
              <a:latin typeface="Calibri" panose="020F0502020204030204" pitchFamily="34" charset="0"/>
              <a:cs typeface="Calibri" panose="020F0502020204030204" pitchFamily="34" charset="0"/>
            </a:rPr>
            <a:t>Turizm</a:t>
          </a:r>
          <a:endParaRPr lang="en-US" b="1" dirty="0">
            <a:latin typeface="Calibri" panose="020F0502020204030204" pitchFamily="34" charset="0"/>
            <a:cs typeface="Calibri" panose="020F0502020204030204" pitchFamily="34" charset="0"/>
          </a:endParaRPr>
        </a:p>
      </dgm:t>
    </dgm:pt>
    <dgm:pt modelId="{5BB9072D-7A17-4E31-89A5-2873197F84BA}" type="parTrans" cxnId="{D9EC0600-3136-4835-B686-D61EBB07DB63}">
      <dgm:prSet/>
      <dgm:spPr/>
      <dgm:t>
        <a:bodyPr/>
        <a:lstStyle/>
        <a:p>
          <a:endParaRPr lang="en-US"/>
        </a:p>
      </dgm:t>
    </dgm:pt>
    <dgm:pt modelId="{D496C4AE-81EE-4A76-8C07-5D3F25C23B31}" type="sibTrans" cxnId="{D9EC0600-3136-4835-B686-D61EBB07DB63}">
      <dgm:prSet/>
      <dgm:spPr/>
      <dgm:t>
        <a:bodyPr/>
        <a:lstStyle/>
        <a:p>
          <a:endParaRPr lang="en-US"/>
        </a:p>
      </dgm:t>
    </dgm:pt>
    <dgm:pt modelId="{6F5048B6-7494-4884-8A25-0217C023F2F8}">
      <dgm:prSet/>
      <dgm:spPr/>
      <dgm:t>
        <a:bodyPr/>
        <a:lstStyle/>
        <a:p>
          <a:r>
            <a:rPr lang="tr-TR" dirty="0">
              <a:latin typeface="Calibri" panose="020F0502020204030204" pitchFamily="34" charset="0"/>
              <a:cs typeface="Calibri" panose="020F0502020204030204" pitchFamily="34" charset="0"/>
            </a:rPr>
            <a:t>Turizmin hem toplum hem de çevre üzerindeki olumsuz etkilerini en aza indirerek yerel ekonomiye, doğal ve kültürel mirasın korunmasına, bölge halkının ve ziyaretçilerin yaşam kalitelerinin artmasına katkıda bulunmayı amaçlamaktadır. </a:t>
          </a:r>
          <a:endParaRPr lang="en-US" dirty="0">
            <a:latin typeface="Calibri" panose="020F0502020204030204" pitchFamily="34" charset="0"/>
            <a:cs typeface="Calibri" panose="020F0502020204030204" pitchFamily="34" charset="0"/>
          </a:endParaRPr>
        </a:p>
      </dgm:t>
    </dgm:pt>
    <dgm:pt modelId="{0CA2D2F1-C61A-4C0D-999A-E4C2FC46408F}" type="parTrans" cxnId="{EE27110B-6792-4ADF-B83E-F6252BE7EB87}">
      <dgm:prSet/>
      <dgm:spPr/>
      <dgm:t>
        <a:bodyPr/>
        <a:lstStyle/>
        <a:p>
          <a:endParaRPr lang="en-US"/>
        </a:p>
      </dgm:t>
    </dgm:pt>
    <dgm:pt modelId="{49B136BC-19B1-421A-889F-EEAB8A8AF8CA}" type="sibTrans" cxnId="{EE27110B-6792-4ADF-B83E-F6252BE7EB87}">
      <dgm:prSet/>
      <dgm:spPr/>
      <dgm:t>
        <a:bodyPr/>
        <a:lstStyle/>
        <a:p>
          <a:endParaRPr lang="en-US"/>
        </a:p>
      </dgm:t>
    </dgm:pt>
    <dgm:pt modelId="{E518AAAD-225D-45FC-98A8-9F5A862ADC45}" type="pres">
      <dgm:prSet presAssocID="{82DC740C-2E05-4337-BD11-851565965BAE}" presName="root" presStyleCnt="0">
        <dgm:presLayoutVars>
          <dgm:dir/>
          <dgm:resizeHandles val="exact"/>
        </dgm:presLayoutVars>
      </dgm:prSet>
      <dgm:spPr/>
      <dgm:t>
        <a:bodyPr/>
        <a:lstStyle/>
        <a:p>
          <a:endParaRPr lang="tr-TR"/>
        </a:p>
      </dgm:t>
    </dgm:pt>
    <dgm:pt modelId="{D6A7A1F5-EEB5-4052-A245-E5F5DDCA30D9}" type="pres">
      <dgm:prSet presAssocID="{B3C5E71B-5344-4EDE-8906-9717823C1DF2}" presName="compNode" presStyleCnt="0"/>
      <dgm:spPr/>
    </dgm:pt>
    <dgm:pt modelId="{62D00D5B-3B61-4E8E-82F4-5E659E35AB48}" type="pres">
      <dgm:prSet presAssocID="{B3C5E71B-5344-4EDE-8906-9717823C1DF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Uçak"/>
        </a:ext>
      </dgm:extLst>
    </dgm:pt>
    <dgm:pt modelId="{2A302387-630C-49AB-9C22-5F1AC6F86481}" type="pres">
      <dgm:prSet presAssocID="{B3C5E71B-5344-4EDE-8906-9717823C1DF2}" presName="spaceRect" presStyleCnt="0"/>
      <dgm:spPr/>
    </dgm:pt>
    <dgm:pt modelId="{D2DBB05D-3D3D-4AEE-8DD2-10E1F386BF4B}" type="pres">
      <dgm:prSet presAssocID="{B3C5E71B-5344-4EDE-8906-9717823C1DF2}" presName="textRect" presStyleLbl="revTx" presStyleIdx="0" presStyleCnt="2">
        <dgm:presLayoutVars>
          <dgm:chMax val="1"/>
          <dgm:chPref val="1"/>
        </dgm:presLayoutVars>
      </dgm:prSet>
      <dgm:spPr/>
      <dgm:t>
        <a:bodyPr/>
        <a:lstStyle/>
        <a:p>
          <a:endParaRPr lang="tr-TR"/>
        </a:p>
      </dgm:t>
    </dgm:pt>
    <dgm:pt modelId="{3293076F-B3DF-421B-9C6B-CBEB2A488DD2}" type="pres">
      <dgm:prSet presAssocID="{D496C4AE-81EE-4A76-8C07-5D3F25C23B31}" presName="sibTrans" presStyleCnt="0"/>
      <dgm:spPr/>
    </dgm:pt>
    <dgm:pt modelId="{B92AE42B-0BD8-4537-99A1-3092F106CAA2}" type="pres">
      <dgm:prSet presAssocID="{6F5048B6-7494-4884-8A25-0217C023F2F8}" presName="compNode" presStyleCnt="0"/>
      <dgm:spPr/>
    </dgm:pt>
    <dgm:pt modelId="{FA4A767D-25F3-49FE-A21B-A2460DE7541E}" type="pres">
      <dgm:prSet presAssocID="{6F5048B6-7494-4884-8A25-0217C023F2F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Deciduous tree"/>
        </a:ext>
      </dgm:extLst>
    </dgm:pt>
    <dgm:pt modelId="{D436E66C-22B1-47A3-96AB-00D1D2EDB68A}" type="pres">
      <dgm:prSet presAssocID="{6F5048B6-7494-4884-8A25-0217C023F2F8}" presName="spaceRect" presStyleCnt="0"/>
      <dgm:spPr/>
    </dgm:pt>
    <dgm:pt modelId="{C7492A27-1581-4EE8-91E5-2BB3EA4E34A4}" type="pres">
      <dgm:prSet presAssocID="{6F5048B6-7494-4884-8A25-0217C023F2F8}" presName="textRect" presStyleLbl="revTx" presStyleIdx="1" presStyleCnt="2" custScaleX="107975" custScaleY="167093">
        <dgm:presLayoutVars>
          <dgm:chMax val="1"/>
          <dgm:chPref val="1"/>
        </dgm:presLayoutVars>
      </dgm:prSet>
      <dgm:spPr/>
      <dgm:t>
        <a:bodyPr/>
        <a:lstStyle/>
        <a:p>
          <a:endParaRPr lang="tr-TR"/>
        </a:p>
      </dgm:t>
    </dgm:pt>
  </dgm:ptLst>
  <dgm:cxnLst>
    <dgm:cxn modelId="{D9EC0600-3136-4835-B686-D61EBB07DB63}" srcId="{82DC740C-2E05-4337-BD11-851565965BAE}" destId="{B3C5E71B-5344-4EDE-8906-9717823C1DF2}" srcOrd="0" destOrd="0" parTransId="{5BB9072D-7A17-4E31-89A5-2873197F84BA}" sibTransId="{D496C4AE-81EE-4A76-8C07-5D3F25C23B31}"/>
    <dgm:cxn modelId="{77DD2A03-7DD1-456F-A8FC-A400ADF1A1E0}" type="presOf" srcId="{B3C5E71B-5344-4EDE-8906-9717823C1DF2}" destId="{D2DBB05D-3D3D-4AEE-8DD2-10E1F386BF4B}" srcOrd="0" destOrd="0" presId="urn:microsoft.com/office/officeart/2018/2/layout/IconLabelList"/>
    <dgm:cxn modelId="{02BE331F-B13B-4680-B25A-4C7028F95EEC}" type="presOf" srcId="{82DC740C-2E05-4337-BD11-851565965BAE}" destId="{E518AAAD-225D-45FC-98A8-9F5A862ADC45}" srcOrd="0" destOrd="0" presId="urn:microsoft.com/office/officeart/2018/2/layout/IconLabelList"/>
    <dgm:cxn modelId="{81581670-7A49-462B-81D0-80C969A5244C}" type="presOf" srcId="{6F5048B6-7494-4884-8A25-0217C023F2F8}" destId="{C7492A27-1581-4EE8-91E5-2BB3EA4E34A4}" srcOrd="0" destOrd="0" presId="urn:microsoft.com/office/officeart/2018/2/layout/IconLabelList"/>
    <dgm:cxn modelId="{EE27110B-6792-4ADF-B83E-F6252BE7EB87}" srcId="{82DC740C-2E05-4337-BD11-851565965BAE}" destId="{6F5048B6-7494-4884-8A25-0217C023F2F8}" srcOrd="1" destOrd="0" parTransId="{0CA2D2F1-C61A-4C0D-999A-E4C2FC46408F}" sibTransId="{49B136BC-19B1-421A-889F-EEAB8A8AF8CA}"/>
    <dgm:cxn modelId="{2A77EEC1-4C50-4897-B041-59EEA392155F}" type="presParOf" srcId="{E518AAAD-225D-45FC-98A8-9F5A862ADC45}" destId="{D6A7A1F5-EEB5-4052-A245-E5F5DDCA30D9}" srcOrd="0" destOrd="0" presId="urn:microsoft.com/office/officeart/2018/2/layout/IconLabelList"/>
    <dgm:cxn modelId="{1767334A-C912-41B9-9237-E17AAFF819DB}" type="presParOf" srcId="{D6A7A1F5-EEB5-4052-A245-E5F5DDCA30D9}" destId="{62D00D5B-3B61-4E8E-82F4-5E659E35AB48}" srcOrd="0" destOrd="0" presId="urn:microsoft.com/office/officeart/2018/2/layout/IconLabelList"/>
    <dgm:cxn modelId="{32EEB6CC-3DF5-437B-839B-5FFFEA5C0C61}" type="presParOf" srcId="{D6A7A1F5-EEB5-4052-A245-E5F5DDCA30D9}" destId="{2A302387-630C-49AB-9C22-5F1AC6F86481}" srcOrd="1" destOrd="0" presId="urn:microsoft.com/office/officeart/2018/2/layout/IconLabelList"/>
    <dgm:cxn modelId="{4FBA5324-2FBE-428B-A293-2F2E691984D1}" type="presParOf" srcId="{D6A7A1F5-EEB5-4052-A245-E5F5DDCA30D9}" destId="{D2DBB05D-3D3D-4AEE-8DD2-10E1F386BF4B}" srcOrd="2" destOrd="0" presId="urn:microsoft.com/office/officeart/2018/2/layout/IconLabelList"/>
    <dgm:cxn modelId="{8FC379D4-0752-4FDC-B7E1-207E0AFA0E3D}" type="presParOf" srcId="{E518AAAD-225D-45FC-98A8-9F5A862ADC45}" destId="{3293076F-B3DF-421B-9C6B-CBEB2A488DD2}" srcOrd="1" destOrd="0" presId="urn:microsoft.com/office/officeart/2018/2/layout/IconLabelList"/>
    <dgm:cxn modelId="{CBB48421-3BA5-46E7-B634-999F71383D69}" type="presParOf" srcId="{E518AAAD-225D-45FC-98A8-9F5A862ADC45}" destId="{B92AE42B-0BD8-4537-99A1-3092F106CAA2}" srcOrd="2" destOrd="0" presId="urn:microsoft.com/office/officeart/2018/2/layout/IconLabelList"/>
    <dgm:cxn modelId="{F365F575-FAF9-40E0-90D5-6C4AE9B3F87F}" type="presParOf" srcId="{B92AE42B-0BD8-4537-99A1-3092F106CAA2}" destId="{FA4A767D-25F3-49FE-A21B-A2460DE7541E}" srcOrd="0" destOrd="0" presId="urn:microsoft.com/office/officeart/2018/2/layout/IconLabelList"/>
    <dgm:cxn modelId="{A8335A02-C7D0-4B20-9FD5-16BCF24E141C}" type="presParOf" srcId="{B92AE42B-0BD8-4537-99A1-3092F106CAA2}" destId="{D436E66C-22B1-47A3-96AB-00D1D2EDB68A}" srcOrd="1" destOrd="0" presId="urn:microsoft.com/office/officeart/2018/2/layout/IconLabelList"/>
    <dgm:cxn modelId="{CC0D8B86-7ED1-403B-B0E1-60B172E452F7}" type="presParOf" srcId="{B92AE42B-0BD8-4537-99A1-3092F106CAA2}" destId="{C7492A27-1581-4EE8-91E5-2BB3EA4E34A4}"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185074-03E6-4C2A-A7A2-D39D43424B93}"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54F67BFA-B675-4646-B0D0-78DC9569C972}">
      <dgm:prSet/>
      <dgm:spPr/>
      <dgm:t>
        <a:bodyPr/>
        <a:lstStyle/>
        <a:p>
          <a:r>
            <a:rPr lang="tr-TR" b="1" dirty="0"/>
            <a:t>Tedarik Zinciri Yönetimi</a:t>
          </a:r>
          <a:endParaRPr lang="en-US" dirty="0"/>
        </a:p>
      </dgm:t>
    </dgm:pt>
    <dgm:pt modelId="{E2377419-5B44-4D1E-87F6-650C095211C7}" type="parTrans" cxnId="{3437A501-8716-4FCF-BA9E-A83D7922601A}">
      <dgm:prSet/>
      <dgm:spPr/>
      <dgm:t>
        <a:bodyPr/>
        <a:lstStyle/>
        <a:p>
          <a:endParaRPr lang="en-US"/>
        </a:p>
      </dgm:t>
    </dgm:pt>
    <dgm:pt modelId="{1645F10B-FB41-4AD9-91DA-42DB7499655A}" type="sibTrans" cxnId="{3437A501-8716-4FCF-BA9E-A83D7922601A}">
      <dgm:prSet/>
      <dgm:spPr/>
      <dgm:t>
        <a:bodyPr/>
        <a:lstStyle/>
        <a:p>
          <a:endParaRPr lang="en-US"/>
        </a:p>
      </dgm:t>
    </dgm:pt>
    <dgm:pt modelId="{6B4D536E-6B23-4F77-B5BF-97EB61E52CA5}">
      <dgm:prSet/>
      <dgm:spPr/>
      <dgm:t>
        <a:bodyPr/>
        <a:lstStyle/>
        <a:p>
          <a:r>
            <a:rPr lang="tr-TR" dirty="0"/>
            <a:t>Gerektiği kadar satın alma, yerel satın alma ve çevreci satın alma ilkelerini benimseyerek tüm hizmet ve ürün alımlarımızda bu ilkeleri mümkün olduğunca uygulamaya çalışıyoruz.</a:t>
          </a:r>
          <a:endParaRPr lang="en-US" dirty="0"/>
        </a:p>
      </dgm:t>
    </dgm:pt>
    <dgm:pt modelId="{35A58407-37D5-4E07-A2EC-7A18BAD0E7F6}" type="parTrans" cxnId="{CD7351DD-C749-43AE-8C4A-147E5F18C77B}">
      <dgm:prSet/>
      <dgm:spPr/>
      <dgm:t>
        <a:bodyPr/>
        <a:lstStyle/>
        <a:p>
          <a:endParaRPr lang="en-US"/>
        </a:p>
      </dgm:t>
    </dgm:pt>
    <dgm:pt modelId="{2E050BD6-7EBA-4389-B0FB-F43C6FAC4E7F}" type="sibTrans" cxnId="{CD7351DD-C749-43AE-8C4A-147E5F18C77B}">
      <dgm:prSet/>
      <dgm:spPr/>
      <dgm:t>
        <a:bodyPr/>
        <a:lstStyle/>
        <a:p>
          <a:endParaRPr lang="en-US"/>
        </a:p>
      </dgm:t>
    </dgm:pt>
    <dgm:pt modelId="{920D3C56-90E9-4F17-A698-F122AFCAABE7}">
      <dgm:prSet/>
      <dgm:spPr/>
      <dgm:t>
        <a:bodyPr/>
        <a:lstStyle/>
        <a:p>
          <a:pPr rtl="0"/>
          <a:r>
            <a:rPr lang="tr-TR" dirty="0"/>
            <a:t>Tesisimiz de tedarikçilerin %67'si yerel tedarikçi olup her</a:t>
          </a:r>
          <a:r>
            <a:rPr lang="tr-TR" dirty="0">
              <a:latin typeface="Aptos Display" panose="020F0302020204030204"/>
            </a:rPr>
            <a:t> ay</a:t>
          </a:r>
          <a:r>
            <a:rPr lang="tr-TR" dirty="0"/>
            <a:t> bu oranı arttırmak için çalışmalar yapmaktayız. </a:t>
          </a:r>
          <a:endParaRPr lang="en-US" dirty="0"/>
        </a:p>
      </dgm:t>
    </dgm:pt>
    <dgm:pt modelId="{7E24EA10-DBD7-40FB-AA37-45AC7F74A2DD}" type="parTrans" cxnId="{704C6876-D0B4-4572-92C9-E269F0B0A050}">
      <dgm:prSet/>
      <dgm:spPr/>
      <dgm:t>
        <a:bodyPr/>
        <a:lstStyle/>
        <a:p>
          <a:endParaRPr lang="en-US"/>
        </a:p>
      </dgm:t>
    </dgm:pt>
    <dgm:pt modelId="{981A218A-E62C-47AF-A1E7-D459FF0ECE12}" type="sibTrans" cxnId="{704C6876-D0B4-4572-92C9-E269F0B0A050}">
      <dgm:prSet/>
      <dgm:spPr/>
      <dgm:t>
        <a:bodyPr/>
        <a:lstStyle/>
        <a:p>
          <a:endParaRPr lang="en-US"/>
        </a:p>
      </dgm:t>
    </dgm:pt>
    <dgm:pt modelId="{0509A45B-EB06-4631-9BC6-90E71C31E780}" type="pres">
      <dgm:prSet presAssocID="{0B185074-03E6-4C2A-A7A2-D39D43424B93}" presName="vert0" presStyleCnt="0">
        <dgm:presLayoutVars>
          <dgm:dir/>
          <dgm:animOne val="branch"/>
          <dgm:animLvl val="lvl"/>
        </dgm:presLayoutVars>
      </dgm:prSet>
      <dgm:spPr/>
      <dgm:t>
        <a:bodyPr/>
        <a:lstStyle/>
        <a:p>
          <a:endParaRPr lang="tr-TR"/>
        </a:p>
      </dgm:t>
    </dgm:pt>
    <dgm:pt modelId="{2FCBF87D-BF1C-46BA-828F-F4E91B203930}" type="pres">
      <dgm:prSet presAssocID="{54F67BFA-B675-4646-B0D0-78DC9569C972}" presName="thickLine" presStyleLbl="alignNode1" presStyleIdx="0" presStyleCnt="1"/>
      <dgm:spPr/>
    </dgm:pt>
    <dgm:pt modelId="{B3EBA74D-ADE6-40BE-A303-1D18E46CB74D}" type="pres">
      <dgm:prSet presAssocID="{54F67BFA-B675-4646-B0D0-78DC9569C972}" presName="horz1" presStyleCnt="0"/>
      <dgm:spPr/>
    </dgm:pt>
    <dgm:pt modelId="{B1C70030-19E5-4552-8C6D-54160D1161BB}" type="pres">
      <dgm:prSet presAssocID="{54F67BFA-B675-4646-B0D0-78DC9569C972}" presName="tx1" presStyleLbl="revTx" presStyleIdx="0" presStyleCnt="3"/>
      <dgm:spPr/>
      <dgm:t>
        <a:bodyPr/>
        <a:lstStyle/>
        <a:p>
          <a:endParaRPr lang="tr-TR"/>
        </a:p>
      </dgm:t>
    </dgm:pt>
    <dgm:pt modelId="{1C19217F-4517-4235-BA1F-F4FA221C86A5}" type="pres">
      <dgm:prSet presAssocID="{54F67BFA-B675-4646-B0D0-78DC9569C972}" presName="vert1" presStyleCnt="0"/>
      <dgm:spPr/>
    </dgm:pt>
    <dgm:pt modelId="{0313CC0E-F6E7-4ADA-A32E-43CED9E26591}" type="pres">
      <dgm:prSet presAssocID="{6B4D536E-6B23-4F77-B5BF-97EB61E52CA5}" presName="vertSpace2a" presStyleCnt="0"/>
      <dgm:spPr/>
    </dgm:pt>
    <dgm:pt modelId="{C66721F3-EB14-422D-8154-454137E3549A}" type="pres">
      <dgm:prSet presAssocID="{6B4D536E-6B23-4F77-B5BF-97EB61E52CA5}" presName="horz2" presStyleCnt="0"/>
      <dgm:spPr/>
    </dgm:pt>
    <dgm:pt modelId="{2554AD60-061E-408B-9A63-CE8A373B045C}" type="pres">
      <dgm:prSet presAssocID="{6B4D536E-6B23-4F77-B5BF-97EB61E52CA5}" presName="horzSpace2" presStyleCnt="0"/>
      <dgm:spPr/>
    </dgm:pt>
    <dgm:pt modelId="{ED620967-A596-4763-B0A1-15B8364E35B6}" type="pres">
      <dgm:prSet presAssocID="{6B4D536E-6B23-4F77-B5BF-97EB61E52CA5}" presName="tx2" presStyleLbl="revTx" presStyleIdx="1" presStyleCnt="3"/>
      <dgm:spPr/>
      <dgm:t>
        <a:bodyPr/>
        <a:lstStyle/>
        <a:p>
          <a:endParaRPr lang="tr-TR"/>
        </a:p>
      </dgm:t>
    </dgm:pt>
    <dgm:pt modelId="{2EF6CF04-AFF5-414E-9ED2-23165729E9E4}" type="pres">
      <dgm:prSet presAssocID="{6B4D536E-6B23-4F77-B5BF-97EB61E52CA5}" presName="vert2" presStyleCnt="0"/>
      <dgm:spPr/>
    </dgm:pt>
    <dgm:pt modelId="{77ED4161-7278-4EE3-96C6-0DEF912566FE}" type="pres">
      <dgm:prSet presAssocID="{6B4D536E-6B23-4F77-B5BF-97EB61E52CA5}" presName="thinLine2b" presStyleLbl="callout" presStyleIdx="0" presStyleCnt="2"/>
      <dgm:spPr/>
    </dgm:pt>
    <dgm:pt modelId="{11DD53BA-F827-4D44-BF83-88C85788D0EC}" type="pres">
      <dgm:prSet presAssocID="{6B4D536E-6B23-4F77-B5BF-97EB61E52CA5}" presName="vertSpace2b" presStyleCnt="0"/>
      <dgm:spPr/>
    </dgm:pt>
    <dgm:pt modelId="{4DD81CA1-FBF9-4B4F-9311-2312BFDC033A}" type="pres">
      <dgm:prSet presAssocID="{920D3C56-90E9-4F17-A698-F122AFCAABE7}" presName="horz2" presStyleCnt="0"/>
      <dgm:spPr/>
    </dgm:pt>
    <dgm:pt modelId="{5AB84F44-5704-4CEC-A113-419E2B29C0C0}" type="pres">
      <dgm:prSet presAssocID="{920D3C56-90E9-4F17-A698-F122AFCAABE7}" presName="horzSpace2" presStyleCnt="0"/>
      <dgm:spPr/>
    </dgm:pt>
    <dgm:pt modelId="{463EE350-9435-4620-A3F4-7BD670D5B8E0}" type="pres">
      <dgm:prSet presAssocID="{920D3C56-90E9-4F17-A698-F122AFCAABE7}" presName="tx2" presStyleLbl="revTx" presStyleIdx="2" presStyleCnt="3"/>
      <dgm:spPr/>
      <dgm:t>
        <a:bodyPr/>
        <a:lstStyle/>
        <a:p>
          <a:endParaRPr lang="tr-TR"/>
        </a:p>
      </dgm:t>
    </dgm:pt>
    <dgm:pt modelId="{25B89512-96BA-4A45-99C2-4E12323208E5}" type="pres">
      <dgm:prSet presAssocID="{920D3C56-90E9-4F17-A698-F122AFCAABE7}" presName="vert2" presStyleCnt="0"/>
      <dgm:spPr/>
    </dgm:pt>
    <dgm:pt modelId="{9ECE07B8-4161-4809-AB0C-B0907D8AA982}" type="pres">
      <dgm:prSet presAssocID="{920D3C56-90E9-4F17-A698-F122AFCAABE7}" presName="thinLine2b" presStyleLbl="callout" presStyleIdx="1" presStyleCnt="2"/>
      <dgm:spPr/>
    </dgm:pt>
    <dgm:pt modelId="{447865D4-0526-42DB-9903-F876D9F690DE}" type="pres">
      <dgm:prSet presAssocID="{920D3C56-90E9-4F17-A698-F122AFCAABE7}" presName="vertSpace2b" presStyleCnt="0"/>
      <dgm:spPr/>
    </dgm:pt>
  </dgm:ptLst>
  <dgm:cxnLst>
    <dgm:cxn modelId="{2783366F-B320-4572-9F35-50D865B9ED46}" type="presOf" srcId="{6B4D536E-6B23-4F77-B5BF-97EB61E52CA5}" destId="{ED620967-A596-4763-B0A1-15B8364E35B6}" srcOrd="0" destOrd="0" presId="urn:microsoft.com/office/officeart/2008/layout/LinedList"/>
    <dgm:cxn modelId="{704C6876-D0B4-4572-92C9-E269F0B0A050}" srcId="{54F67BFA-B675-4646-B0D0-78DC9569C972}" destId="{920D3C56-90E9-4F17-A698-F122AFCAABE7}" srcOrd="1" destOrd="0" parTransId="{7E24EA10-DBD7-40FB-AA37-45AC7F74A2DD}" sibTransId="{981A218A-E62C-47AF-A1E7-D459FF0ECE12}"/>
    <dgm:cxn modelId="{9489C89C-0DFF-4DC3-8C46-F636839BF293}" type="presOf" srcId="{54F67BFA-B675-4646-B0D0-78DC9569C972}" destId="{B1C70030-19E5-4552-8C6D-54160D1161BB}" srcOrd="0" destOrd="0" presId="urn:microsoft.com/office/officeart/2008/layout/LinedList"/>
    <dgm:cxn modelId="{78438984-0E2D-433C-B49F-FD7A6AD3EEB9}" type="presOf" srcId="{920D3C56-90E9-4F17-A698-F122AFCAABE7}" destId="{463EE350-9435-4620-A3F4-7BD670D5B8E0}" srcOrd="0" destOrd="0" presId="urn:microsoft.com/office/officeart/2008/layout/LinedList"/>
    <dgm:cxn modelId="{3437A501-8716-4FCF-BA9E-A83D7922601A}" srcId="{0B185074-03E6-4C2A-A7A2-D39D43424B93}" destId="{54F67BFA-B675-4646-B0D0-78DC9569C972}" srcOrd="0" destOrd="0" parTransId="{E2377419-5B44-4D1E-87F6-650C095211C7}" sibTransId="{1645F10B-FB41-4AD9-91DA-42DB7499655A}"/>
    <dgm:cxn modelId="{42DD8BDA-F1BD-4CAA-BB42-8D7734CEAC42}" type="presOf" srcId="{0B185074-03E6-4C2A-A7A2-D39D43424B93}" destId="{0509A45B-EB06-4631-9BC6-90E71C31E780}" srcOrd="0" destOrd="0" presId="urn:microsoft.com/office/officeart/2008/layout/LinedList"/>
    <dgm:cxn modelId="{CD7351DD-C749-43AE-8C4A-147E5F18C77B}" srcId="{54F67BFA-B675-4646-B0D0-78DC9569C972}" destId="{6B4D536E-6B23-4F77-B5BF-97EB61E52CA5}" srcOrd="0" destOrd="0" parTransId="{35A58407-37D5-4E07-A2EC-7A18BAD0E7F6}" sibTransId="{2E050BD6-7EBA-4389-B0FB-F43C6FAC4E7F}"/>
    <dgm:cxn modelId="{FDFDDAFA-5168-4483-9229-52E58447D1A4}" type="presParOf" srcId="{0509A45B-EB06-4631-9BC6-90E71C31E780}" destId="{2FCBF87D-BF1C-46BA-828F-F4E91B203930}" srcOrd="0" destOrd="0" presId="urn:microsoft.com/office/officeart/2008/layout/LinedList"/>
    <dgm:cxn modelId="{633EF920-F9ED-4BBD-8A1F-68C33FA46511}" type="presParOf" srcId="{0509A45B-EB06-4631-9BC6-90E71C31E780}" destId="{B3EBA74D-ADE6-40BE-A303-1D18E46CB74D}" srcOrd="1" destOrd="0" presId="urn:microsoft.com/office/officeart/2008/layout/LinedList"/>
    <dgm:cxn modelId="{8572F15F-039F-433F-AD50-94F367326E77}" type="presParOf" srcId="{B3EBA74D-ADE6-40BE-A303-1D18E46CB74D}" destId="{B1C70030-19E5-4552-8C6D-54160D1161BB}" srcOrd="0" destOrd="0" presId="urn:microsoft.com/office/officeart/2008/layout/LinedList"/>
    <dgm:cxn modelId="{F7F551AA-09CB-41F8-99A4-F40E4BE4B2C2}" type="presParOf" srcId="{B3EBA74D-ADE6-40BE-A303-1D18E46CB74D}" destId="{1C19217F-4517-4235-BA1F-F4FA221C86A5}" srcOrd="1" destOrd="0" presId="urn:microsoft.com/office/officeart/2008/layout/LinedList"/>
    <dgm:cxn modelId="{A8D25568-5C17-44F2-9F8C-A283EDDE69A5}" type="presParOf" srcId="{1C19217F-4517-4235-BA1F-F4FA221C86A5}" destId="{0313CC0E-F6E7-4ADA-A32E-43CED9E26591}" srcOrd="0" destOrd="0" presId="urn:microsoft.com/office/officeart/2008/layout/LinedList"/>
    <dgm:cxn modelId="{9A0766E9-33F7-4084-A7B3-BC7F47C1D33C}" type="presParOf" srcId="{1C19217F-4517-4235-BA1F-F4FA221C86A5}" destId="{C66721F3-EB14-422D-8154-454137E3549A}" srcOrd="1" destOrd="0" presId="urn:microsoft.com/office/officeart/2008/layout/LinedList"/>
    <dgm:cxn modelId="{C395A3A6-65A7-4626-9220-0B326C8BA88B}" type="presParOf" srcId="{C66721F3-EB14-422D-8154-454137E3549A}" destId="{2554AD60-061E-408B-9A63-CE8A373B045C}" srcOrd="0" destOrd="0" presId="urn:microsoft.com/office/officeart/2008/layout/LinedList"/>
    <dgm:cxn modelId="{49BF2983-0EE6-4372-9FDF-5849699A448A}" type="presParOf" srcId="{C66721F3-EB14-422D-8154-454137E3549A}" destId="{ED620967-A596-4763-B0A1-15B8364E35B6}" srcOrd="1" destOrd="0" presId="urn:microsoft.com/office/officeart/2008/layout/LinedList"/>
    <dgm:cxn modelId="{9536434F-8C6E-4B12-95EE-8EC353D3AF0C}" type="presParOf" srcId="{C66721F3-EB14-422D-8154-454137E3549A}" destId="{2EF6CF04-AFF5-414E-9ED2-23165729E9E4}" srcOrd="2" destOrd="0" presId="urn:microsoft.com/office/officeart/2008/layout/LinedList"/>
    <dgm:cxn modelId="{8EC3CAF7-E761-45C5-804B-D049A2C6B8CF}" type="presParOf" srcId="{1C19217F-4517-4235-BA1F-F4FA221C86A5}" destId="{77ED4161-7278-4EE3-96C6-0DEF912566FE}" srcOrd="2" destOrd="0" presId="urn:microsoft.com/office/officeart/2008/layout/LinedList"/>
    <dgm:cxn modelId="{BB0105D1-D0A0-49C3-BEF8-1B0BCA9B0578}" type="presParOf" srcId="{1C19217F-4517-4235-BA1F-F4FA221C86A5}" destId="{11DD53BA-F827-4D44-BF83-88C85788D0EC}" srcOrd="3" destOrd="0" presId="urn:microsoft.com/office/officeart/2008/layout/LinedList"/>
    <dgm:cxn modelId="{F17F9823-86E0-414D-B63F-3EDB5FB81275}" type="presParOf" srcId="{1C19217F-4517-4235-BA1F-F4FA221C86A5}" destId="{4DD81CA1-FBF9-4B4F-9311-2312BFDC033A}" srcOrd="4" destOrd="0" presId="urn:microsoft.com/office/officeart/2008/layout/LinedList"/>
    <dgm:cxn modelId="{D190B896-BE11-4782-B116-0E722F86BB0D}" type="presParOf" srcId="{4DD81CA1-FBF9-4B4F-9311-2312BFDC033A}" destId="{5AB84F44-5704-4CEC-A113-419E2B29C0C0}" srcOrd="0" destOrd="0" presId="urn:microsoft.com/office/officeart/2008/layout/LinedList"/>
    <dgm:cxn modelId="{CC470FD7-16D8-43CD-A128-5479D2415356}" type="presParOf" srcId="{4DD81CA1-FBF9-4B4F-9311-2312BFDC033A}" destId="{463EE350-9435-4620-A3F4-7BD670D5B8E0}" srcOrd="1" destOrd="0" presId="urn:microsoft.com/office/officeart/2008/layout/LinedList"/>
    <dgm:cxn modelId="{405D8F9A-13C5-4DD6-ACEC-908F974CF1E6}" type="presParOf" srcId="{4DD81CA1-FBF9-4B4F-9311-2312BFDC033A}" destId="{25B89512-96BA-4A45-99C2-4E12323208E5}" srcOrd="2" destOrd="0" presId="urn:microsoft.com/office/officeart/2008/layout/LinedList"/>
    <dgm:cxn modelId="{E17EB6EE-0AF4-4052-A1B8-CA737AD602D9}" type="presParOf" srcId="{1C19217F-4517-4235-BA1F-F4FA221C86A5}" destId="{9ECE07B8-4161-4809-AB0C-B0907D8AA982}" srcOrd="5" destOrd="0" presId="urn:microsoft.com/office/officeart/2008/layout/LinedList"/>
    <dgm:cxn modelId="{B152E864-2354-4E35-84C5-635C243385F1}" type="presParOf" srcId="{1C19217F-4517-4235-BA1F-F4FA221C86A5}" destId="{447865D4-0526-42DB-9903-F876D9F690DE}"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E758820-5887-42E3-B24F-1FDE47DA7929}" type="doc">
      <dgm:prSet loTypeId="urn:microsoft.com/office/officeart/2005/8/layout/vList2" loCatId="list" qsTypeId="urn:microsoft.com/office/officeart/2005/8/quickstyle/simple5" qsCatId="simple" csTypeId="urn:microsoft.com/office/officeart/2005/8/colors/colorful2" csCatId="colorful" phldr="1"/>
      <dgm:spPr/>
      <dgm:t>
        <a:bodyPr/>
        <a:lstStyle/>
        <a:p>
          <a:endParaRPr lang="en-US"/>
        </a:p>
      </dgm:t>
    </dgm:pt>
    <dgm:pt modelId="{93534E86-59B1-46B7-B9D5-0289ADB28737}">
      <dgm:prSet custT="1"/>
      <dgm:spPr/>
      <dgm:t>
        <a:bodyPr/>
        <a:lstStyle/>
        <a:p>
          <a:r>
            <a:rPr lang="tr-TR" sz="4000" b="1" dirty="0">
              <a:latin typeface="Calibri" panose="020F0502020204030204" pitchFamily="34" charset="0"/>
              <a:cs typeface="Calibri" panose="020F0502020204030204" pitchFamily="34" charset="0"/>
            </a:rPr>
            <a:t>Personellerimiz</a:t>
          </a:r>
          <a:endParaRPr lang="en-US" sz="4000" dirty="0">
            <a:latin typeface="Calibri" panose="020F0502020204030204" pitchFamily="34" charset="0"/>
            <a:cs typeface="Calibri" panose="020F0502020204030204" pitchFamily="34" charset="0"/>
          </a:endParaRPr>
        </a:p>
      </dgm:t>
    </dgm:pt>
    <dgm:pt modelId="{43B60B75-FF62-4B46-985A-BEB9D6EE6766}" type="parTrans" cxnId="{2492EA57-FF47-4347-B586-ABEE5F46C4E2}">
      <dgm:prSet/>
      <dgm:spPr/>
      <dgm:t>
        <a:bodyPr/>
        <a:lstStyle/>
        <a:p>
          <a:endParaRPr lang="en-US"/>
        </a:p>
      </dgm:t>
    </dgm:pt>
    <dgm:pt modelId="{E1D58CB3-1578-4219-8148-4CFB988A8FFB}" type="sibTrans" cxnId="{2492EA57-FF47-4347-B586-ABEE5F46C4E2}">
      <dgm:prSet/>
      <dgm:spPr/>
      <dgm:t>
        <a:bodyPr/>
        <a:lstStyle/>
        <a:p>
          <a:endParaRPr lang="en-US"/>
        </a:p>
      </dgm:t>
    </dgm:pt>
    <dgm:pt modelId="{EBF72885-C227-4591-8F6B-9D28FE6C4DD0}">
      <dgm:prSet custT="1"/>
      <dgm:spPr/>
      <dgm:t>
        <a:bodyPr/>
        <a:lstStyle/>
        <a:p>
          <a:r>
            <a:rPr lang="tr-TR" sz="1800" dirty="0">
              <a:latin typeface="Calibri" panose="020F0502020204030204" pitchFamily="34" charset="0"/>
              <a:cs typeface="Calibri" panose="020F0502020204030204" pitchFamily="34" charset="0"/>
            </a:rPr>
            <a:t>Personellerimizin memnuniyeti bizim için çok önemlidir. Oluşturduğumuz anketle, memnuniyetlerini değerlendirip düzeltici faaliyetler yapmaktayız. </a:t>
          </a:r>
          <a:endParaRPr lang="en-US" sz="1800" dirty="0">
            <a:latin typeface="Calibri" panose="020F0502020204030204" pitchFamily="34" charset="0"/>
            <a:cs typeface="Calibri" panose="020F0502020204030204" pitchFamily="34" charset="0"/>
          </a:endParaRPr>
        </a:p>
      </dgm:t>
    </dgm:pt>
    <dgm:pt modelId="{5396EE2B-43DD-4AA7-8E48-8CB3BEEE8EEC}" type="parTrans" cxnId="{B6AD9CBB-3E50-4768-AB7B-CB36E78AD228}">
      <dgm:prSet/>
      <dgm:spPr/>
      <dgm:t>
        <a:bodyPr/>
        <a:lstStyle/>
        <a:p>
          <a:endParaRPr lang="en-US"/>
        </a:p>
      </dgm:t>
    </dgm:pt>
    <dgm:pt modelId="{3800F1AB-8BCA-4917-B69A-5B284B9765C7}" type="sibTrans" cxnId="{B6AD9CBB-3E50-4768-AB7B-CB36E78AD228}">
      <dgm:prSet/>
      <dgm:spPr/>
      <dgm:t>
        <a:bodyPr/>
        <a:lstStyle/>
        <a:p>
          <a:endParaRPr lang="en-US"/>
        </a:p>
      </dgm:t>
    </dgm:pt>
    <dgm:pt modelId="{F3A2AC60-CBEC-4C39-AB5B-780BFF101374}">
      <dgm:prSet custT="1"/>
      <dgm:spPr/>
      <dgm:t>
        <a:bodyPr/>
        <a:lstStyle/>
        <a:p>
          <a:r>
            <a:rPr lang="tr-TR" sz="1800" dirty="0">
              <a:latin typeface="Calibri" panose="020F0502020204030204" pitchFamily="34" charset="0"/>
              <a:cs typeface="Calibri" panose="020F0502020204030204" pitchFamily="34" charset="0"/>
            </a:rPr>
            <a:t>Personellerimizin motivasyonlarını arttırmak ve aile ortamını hissettirmek için her ayın sonunda o ay içerisinde doğan personeller için doğum günü kutlaması yapılmaktadır. Ve de her ay sonunda ayın personelini seçip ikramiye verilmektedir.</a:t>
          </a:r>
          <a:endParaRPr lang="en-US" sz="1800" dirty="0">
            <a:latin typeface="Calibri" panose="020F0502020204030204" pitchFamily="34" charset="0"/>
            <a:cs typeface="Calibri" panose="020F0502020204030204" pitchFamily="34" charset="0"/>
          </a:endParaRPr>
        </a:p>
      </dgm:t>
    </dgm:pt>
    <dgm:pt modelId="{D85D410C-2562-4B88-BA08-0F4E643319B3}" type="parTrans" cxnId="{7C67F0D3-F85E-444B-89DB-0D36749B9B46}">
      <dgm:prSet/>
      <dgm:spPr/>
      <dgm:t>
        <a:bodyPr/>
        <a:lstStyle/>
        <a:p>
          <a:endParaRPr lang="en-US"/>
        </a:p>
      </dgm:t>
    </dgm:pt>
    <dgm:pt modelId="{2DDFDBDE-8BA3-47B9-9750-B5224B3E445E}" type="sibTrans" cxnId="{7C67F0D3-F85E-444B-89DB-0D36749B9B46}">
      <dgm:prSet/>
      <dgm:spPr/>
      <dgm:t>
        <a:bodyPr/>
        <a:lstStyle/>
        <a:p>
          <a:endParaRPr lang="en-US"/>
        </a:p>
      </dgm:t>
    </dgm:pt>
    <dgm:pt modelId="{A236458D-0418-478A-BDEF-5A04E74E257F}">
      <dgm:prSet custT="1"/>
      <dgm:spPr/>
      <dgm:t>
        <a:bodyPr/>
        <a:lstStyle/>
        <a:p>
          <a:endParaRPr lang="en-US" sz="1800" dirty="0">
            <a:latin typeface="Calibri" panose="020F0502020204030204" pitchFamily="34" charset="0"/>
            <a:cs typeface="Calibri" panose="020F0502020204030204" pitchFamily="34" charset="0"/>
          </a:endParaRPr>
        </a:p>
      </dgm:t>
    </dgm:pt>
    <dgm:pt modelId="{407060C1-FA57-42EE-8DE2-40B8D482611C}" type="parTrans" cxnId="{5F5F0175-C27E-4E21-AA01-1FDAB4D4A3B0}">
      <dgm:prSet/>
      <dgm:spPr/>
      <dgm:t>
        <a:bodyPr/>
        <a:lstStyle/>
        <a:p>
          <a:endParaRPr lang="tr-TR"/>
        </a:p>
      </dgm:t>
    </dgm:pt>
    <dgm:pt modelId="{40332ADF-74AA-4863-97AB-17EE734A0276}" type="sibTrans" cxnId="{5F5F0175-C27E-4E21-AA01-1FDAB4D4A3B0}">
      <dgm:prSet/>
      <dgm:spPr/>
      <dgm:t>
        <a:bodyPr/>
        <a:lstStyle/>
        <a:p>
          <a:endParaRPr lang="tr-TR"/>
        </a:p>
      </dgm:t>
    </dgm:pt>
    <dgm:pt modelId="{F913A484-56CE-4844-A4E5-E09644021820}" type="pres">
      <dgm:prSet presAssocID="{1E758820-5887-42E3-B24F-1FDE47DA7929}" presName="linear" presStyleCnt="0">
        <dgm:presLayoutVars>
          <dgm:animLvl val="lvl"/>
          <dgm:resizeHandles val="exact"/>
        </dgm:presLayoutVars>
      </dgm:prSet>
      <dgm:spPr/>
      <dgm:t>
        <a:bodyPr/>
        <a:lstStyle/>
        <a:p>
          <a:endParaRPr lang="tr-TR"/>
        </a:p>
      </dgm:t>
    </dgm:pt>
    <dgm:pt modelId="{DA2DDE92-B12B-40A5-86DE-E6C80C92446E}" type="pres">
      <dgm:prSet presAssocID="{93534E86-59B1-46B7-B9D5-0289ADB28737}" presName="parentText" presStyleLbl="node1" presStyleIdx="0" presStyleCnt="1" custScaleY="49990">
        <dgm:presLayoutVars>
          <dgm:chMax val="0"/>
          <dgm:bulletEnabled val="1"/>
        </dgm:presLayoutVars>
      </dgm:prSet>
      <dgm:spPr/>
      <dgm:t>
        <a:bodyPr/>
        <a:lstStyle/>
        <a:p>
          <a:endParaRPr lang="tr-TR"/>
        </a:p>
      </dgm:t>
    </dgm:pt>
    <dgm:pt modelId="{4E44A2FC-757B-4AD9-AE9C-666ECB6758E0}" type="pres">
      <dgm:prSet presAssocID="{93534E86-59B1-46B7-B9D5-0289ADB28737}" presName="childText" presStyleLbl="revTx" presStyleIdx="0" presStyleCnt="1">
        <dgm:presLayoutVars>
          <dgm:bulletEnabled val="1"/>
        </dgm:presLayoutVars>
      </dgm:prSet>
      <dgm:spPr/>
      <dgm:t>
        <a:bodyPr/>
        <a:lstStyle/>
        <a:p>
          <a:endParaRPr lang="tr-TR"/>
        </a:p>
      </dgm:t>
    </dgm:pt>
  </dgm:ptLst>
  <dgm:cxnLst>
    <dgm:cxn modelId="{A5D2F805-4151-4A78-98DA-C627A0DB3956}" type="presOf" srcId="{EBF72885-C227-4591-8F6B-9D28FE6C4DD0}" destId="{4E44A2FC-757B-4AD9-AE9C-666ECB6758E0}" srcOrd="0" destOrd="1" presId="urn:microsoft.com/office/officeart/2005/8/layout/vList2"/>
    <dgm:cxn modelId="{5F5F0175-C27E-4E21-AA01-1FDAB4D4A3B0}" srcId="{93534E86-59B1-46B7-B9D5-0289ADB28737}" destId="{A236458D-0418-478A-BDEF-5A04E74E257F}" srcOrd="0" destOrd="0" parTransId="{407060C1-FA57-42EE-8DE2-40B8D482611C}" sibTransId="{40332ADF-74AA-4863-97AB-17EE734A0276}"/>
    <dgm:cxn modelId="{2492EA57-FF47-4347-B586-ABEE5F46C4E2}" srcId="{1E758820-5887-42E3-B24F-1FDE47DA7929}" destId="{93534E86-59B1-46B7-B9D5-0289ADB28737}" srcOrd="0" destOrd="0" parTransId="{43B60B75-FF62-4B46-985A-BEB9D6EE6766}" sibTransId="{E1D58CB3-1578-4219-8148-4CFB988A8FFB}"/>
    <dgm:cxn modelId="{B6AD9CBB-3E50-4768-AB7B-CB36E78AD228}" srcId="{93534E86-59B1-46B7-B9D5-0289ADB28737}" destId="{EBF72885-C227-4591-8F6B-9D28FE6C4DD0}" srcOrd="1" destOrd="0" parTransId="{5396EE2B-43DD-4AA7-8E48-8CB3BEEE8EEC}" sibTransId="{3800F1AB-8BCA-4917-B69A-5B284B9765C7}"/>
    <dgm:cxn modelId="{7C67F0D3-F85E-444B-89DB-0D36749B9B46}" srcId="{93534E86-59B1-46B7-B9D5-0289ADB28737}" destId="{F3A2AC60-CBEC-4C39-AB5B-780BFF101374}" srcOrd="2" destOrd="0" parTransId="{D85D410C-2562-4B88-BA08-0F4E643319B3}" sibTransId="{2DDFDBDE-8BA3-47B9-9750-B5224B3E445E}"/>
    <dgm:cxn modelId="{D959F90D-BE19-4663-AC89-735D4AE97669}" type="presOf" srcId="{93534E86-59B1-46B7-B9D5-0289ADB28737}" destId="{DA2DDE92-B12B-40A5-86DE-E6C80C92446E}" srcOrd="0" destOrd="0" presId="urn:microsoft.com/office/officeart/2005/8/layout/vList2"/>
    <dgm:cxn modelId="{5E5FAFB6-86AA-45F0-8736-C4EF457C042C}" type="presOf" srcId="{F3A2AC60-CBEC-4C39-AB5B-780BFF101374}" destId="{4E44A2FC-757B-4AD9-AE9C-666ECB6758E0}" srcOrd="0" destOrd="2" presId="urn:microsoft.com/office/officeart/2005/8/layout/vList2"/>
    <dgm:cxn modelId="{DC826955-85F7-4EEA-9A17-8451C8DFFD3A}" type="presOf" srcId="{A236458D-0418-478A-BDEF-5A04E74E257F}" destId="{4E44A2FC-757B-4AD9-AE9C-666ECB6758E0}" srcOrd="0" destOrd="0" presId="urn:microsoft.com/office/officeart/2005/8/layout/vList2"/>
    <dgm:cxn modelId="{92BC3952-DCDD-4D60-9716-A9F4C98FEE54}" type="presOf" srcId="{1E758820-5887-42E3-B24F-1FDE47DA7929}" destId="{F913A484-56CE-4844-A4E5-E09644021820}" srcOrd="0" destOrd="0" presId="urn:microsoft.com/office/officeart/2005/8/layout/vList2"/>
    <dgm:cxn modelId="{3BEC424B-0E76-47C4-B1D5-EA829D9EC571}" type="presParOf" srcId="{F913A484-56CE-4844-A4E5-E09644021820}" destId="{DA2DDE92-B12B-40A5-86DE-E6C80C92446E}" srcOrd="0" destOrd="0" presId="urn:microsoft.com/office/officeart/2005/8/layout/vList2"/>
    <dgm:cxn modelId="{FFCD01F3-E10C-4688-AD48-2693072E441F}" type="presParOf" srcId="{F913A484-56CE-4844-A4E5-E09644021820}" destId="{4E44A2FC-757B-4AD9-AE9C-666ECB6758E0}"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D00D5B-3B61-4E8E-82F4-5E659E35AB48}">
      <dsp:nvSpPr>
        <dsp:cNvPr id="0" name=""/>
        <dsp:cNvSpPr/>
      </dsp:nvSpPr>
      <dsp:spPr>
        <a:xfrm>
          <a:off x="1781654" y="5292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DBB05D-3D3D-4AEE-8DD2-10E1F386BF4B}">
      <dsp:nvSpPr>
        <dsp:cNvPr id="0" name=""/>
        <dsp:cNvSpPr/>
      </dsp:nvSpPr>
      <dsp:spPr>
        <a:xfrm>
          <a:off x="593654" y="2943510"/>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11200">
            <a:lnSpc>
              <a:spcPct val="90000"/>
            </a:lnSpc>
            <a:spcBef>
              <a:spcPct val="0"/>
            </a:spcBef>
            <a:spcAft>
              <a:spcPct val="35000"/>
            </a:spcAft>
          </a:pPr>
          <a:r>
            <a:rPr lang="tr-TR" sz="1600" b="1" kern="1200" dirty="0">
              <a:latin typeface="Calibri" panose="020F0502020204030204" pitchFamily="34" charset="0"/>
              <a:cs typeface="Calibri" panose="020F0502020204030204" pitchFamily="34" charset="0"/>
            </a:rPr>
            <a:t>Sürdürülebilir </a:t>
          </a:r>
          <a:r>
            <a:rPr lang="tr-TR" sz="1600" b="1" kern="1200" dirty="0" smtClean="0">
              <a:latin typeface="Calibri" panose="020F0502020204030204" pitchFamily="34" charset="0"/>
              <a:cs typeface="Calibri" panose="020F0502020204030204" pitchFamily="34" charset="0"/>
            </a:rPr>
            <a:t>Turizm</a:t>
          </a:r>
          <a:endParaRPr lang="en-US" sz="1600" b="1" kern="1200" dirty="0">
            <a:latin typeface="Calibri" panose="020F0502020204030204" pitchFamily="34" charset="0"/>
            <a:cs typeface="Calibri" panose="020F0502020204030204" pitchFamily="34" charset="0"/>
          </a:endParaRPr>
        </a:p>
      </dsp:txBody>
      <dsp:txXfrm>
        <a:off x="593654" y="2943510"/>
        <a:ext cx="4320000" cy="720000"/>
      </dsp:txXfrm>
    </dsp:sp>
    <dsp:sp modelId="{FA4A767D-25F3-49FE-A21B-A2460DE7541E}">
      <dsp:nvSpPr>
        <dsp:cNvPr id="0" name=""/>
        <dsp:cNvSpPr/>
      </dsp:nvSpPr>
      <dsp:spPr>
        <a:xfrm>
          <a:off x="7029914" y="408526"/>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492A27-1581-4EE8-91E5-2BB3EA4E34A4}">
      <dsp:nvSpPr>
        <dsp:cNvPr id="0" name=""/>
        <dsp:cNvSpPr/>
      </dsp:nvSpPr>
      <dsp:spPr>
        <a:xfrm>
          <a:off x="5669654" y="2581208"/>
          <a:ext cx="4664520" cy="1203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11200">
            <a:lnSpc>
              <a:spcPct val="90000"/>
            </a:lnSpc>
            <a:spcBef>
              <a:spcPct val="0"/>
            </a:spcBef>
            <a:spcAft>
              <a:spcPct val="35000"/>
            </a:spcAft>
          </a:pPr>
          <a:r>
            <a:rPr lang="tr-TR" sz="1600" kern="1200" dirty="0">
              <a:latin typeface="Calibri" panose="020F0502020204030204" pitchFamily="34" charset="0"/>
              <a:cs typeface="Calibri" panose="020F0502020204030204" pitchFamily="34" charset="0"/>
            </a:rPr>
            <a:t>Turizmin hem toplum hem de çevre üzerindeki olumsuz etkilerini en aza indirerek yerel ekonomiye, doğal ve kültürel mirasın korunmasına, bölge halkının ve ziyaretçilerin yaşam kalitelerinin artmasına katkıda bulunmayı amaçlamaktadır. </a:t>
          </a:r>
          <a:endParaRPr lang="en-US" sz="1600" kern="1200" dirty="0">
            <a:latin typeface="Calibri" panose="020F0502020204030204" pitchFamily="34" charset="0"/>
            <a:cs typeface="Calibri" panose="020F0502020204030204" pitchFamily="34" charset="0"/>
          </a:endParaRPr>
        </a:p>
      </dsp:txBody>
      <dsp:txXfrm>
        <a:off x="5669654" y="2581208"/>
        <a:ext cx="4664520" cy="12030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CBF87D-BF1C-46BA-828F-F4E91B203930}">
      <dsp:nvSpPr>
        <dsp:cNvPr id="0" name=""/>
        <dsp:cNvSpPr/>
      </dsp:nvSpPr>
      <dsp:spPr>
        <a:xfrm>
          <a:off x="0" y="0"/>
          <a:ext cx="768124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C70030-19E5-4552-8C6D-54160D1161BB}">
      <dsp:nvSpPr>
        <dsp:cNvPr id="0" name=""/>
        <dsp:cNvSpPr/>
      </dsp:nvSpPr>
      <dsp:spPr>
        <a:xfrm>
          <a:off x="0" y="0"/>
          <a:ext cx="1536249" cy="2339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tr-TR" sz="2600" b="1" kern="1200" dirty="0"/>
            <a:t>Tedarik Zinciri Yönetimi</a:t>
          </a:r>
          <a:endParaRPr lang="en-US" sz="2600" kern="1200" dirty="0"/>
        </a:p>
      </dsp:txBody>
      <dsp:txXfrm>
        <a:off x="0" y="0"/>
        <a:ext cx="1536249" cy="2339102"/>
      </dsp:txXfrm>
    </dsp:sp>
    <dsp:sp modelId="{ED620967-A596-4763-B0A1-15B8364E35B6}">
      <dsp:nvSpPr>
        <dsp:cNvPr id="0" name=""/>
        <dsp:cNvSpPr/>
      </dsp:nvSpPr>
      <dsp:spPr>
        <a:xfrm>
          <a:off x="1651467" y="54365"/>
          <a:ext cx="6029777" cy="1087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tr-TR" sz="1600" kern="1200" dirty="0"/>
            <a:t>Gerektiği kadar satın alma, yerel satın alma ve çevreci satın alma ilkelerini benimseyerek tüm hizmet ve ürün alımlarımızda bu ilkeleri mümkün olduğunca uygulamaya çalışıyoruz.</a:t>
          </a:r>
          <a:endParaRPr lang="en-US" sz="1600" kern="1200" dirty="0"/>
        </a:p>
      </dsp:txBody>
      <dsp:txXfrm>
        <a:off x="1651467" y="54365"/>
        <a:ext cx="6029777" cy="1087316"/>
      </dsp:txXfrm>
    </dsp:sp>
    <dsp:sp modelId="{77ED4161-7278-4EE3-96C6-0DEF912566FE}">
      <dsp:nvSpPr>
        <dsp:cNvPr id="0" name=""/>
        <dsp:cNvSpPr/>
      </dsp:nvSpPr>
      <dsp:spPr>
        <a:xfrm>
          <a:off x="1536249" y="1141682"/>
          <a:ext cx="6144996"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3EE350-9435-4620-A3F4-7BD670D5B8E0}">
      <dsp:nvSpPr>
        <dsp:cNvPr id="0" name=""/>
        <dsp:cNvSpPr/>
      </dsp:nvSpPr>
      <dsp:spPr>
        <a:xfrm>
          <a:off x="1651467" y="1196048"/>
          <a:ext cx="6029777" cy="1087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tr-TR" sz="1600" kern="1200" dirty="0"/>
            <a:t>Tesisimiz de tedarikçilerin %67'si yerel tedarikçi olup her</a:t>
          </a:r>
          <a:r>
            <a:rPr lang="tr-TR" sz="1600" kern="1200" dirty="0">
              <a:latin typeface="Aptos Display" panose="020F0302020204030204"/>
            </a:rPr>
            <a:t> ay</a:t>
          </a:r>
          <a:r>
            <a:rPr lang="tr-TR" sz="1600" kern="1200" dirty="0"/>
            <a:t> bu oranı arttırmak için çalışmalar yapmaktayız. </a:t>
          </a:r>
          <a:endParaRPr lang="en-US" sz="1600" kern="1200" dirty="0"/>
        </a:p>
      </dsp:txBody>
      <dsp:txXfrm>
        <a:off x="1651467" y="1196048"/>
        <a:ext cx="6029777" cy="1087316"/>
      </dsp:txXfrm>
    </dsp:sp>
    <dsp:sp modelId="{9ECE07B8-4161-4809-AB0C-B0907D8AA982}">
      <dsp:nvSpPr>
        <dsp:cNvPr id="0" name=""/>
        <dsp:cNvSpPr/>
      </dsp:nvSpPr>
      <dsp:spPr>
        <a:xfrm>
          <a:off x="1536249" y="2283365"/>
          <a:ext cx="6144996"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2DDE92-B12B-40A5-86DE-E6C80C92446E}">
      <dsp:nvSpPr>
        <dsp:cNvPr id="0" name=""/>
        <dsp:cNvSpPr/>
      </dsp:nvSpPr>
      <dsp:spPr>
        <a:xfrm>
          <a:off x="0" y="385808"/>
          <a:ext cx="4933462" cy="59892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tr-TR" sz="4000" b="1" kern="1200" dirty="0">
              <a:latin typeface="Calibri" panose="020F0502020204030204" pitchFamily="34" charset="0"/>
              <a:cs typeface="Calibri" panose="020F0502020204030204" pitchFamily="34" charset="0"/>
            </a:rPr>
            <a:t>Personellerimiz</a:t>
          </a:r>
          <a:endParaRPr lang="en-US" sz="4000" kern="1200" dirty="0">
            <a:latin typeface="Calibri" panose="020F0502020204030204" pitchFamily="34" charset="0"/>
            <a:cs typeface="Calibri" panose="020F0502020204030204" pitchFamily="34" charset="0"/>
          </a:endParaRPr>
        </a:p>
      </dsp:txBody>
      <dsp:txXfrm>
        <a:off x="29237" y="415045"/>
        <a:ext cx="4874988" cy="540446"/>
      </dsp:txXfrm>
    </dsp:sp>
    <dsp:sp modelId="{4E44A2FC-757B-4AD9-AE9C-666ECB6758E0}">
      <dsp:nvSpPr>
        <dsp:cNvPr id="0" name=""/>
        <dsp:cNvSpPr/>
      </dsp:nvSpPr>
      <dsp:spPr>
        <a:xfrm>
          <a:off x="0" y="984729"/>
          <a:ext cx="4933462" cy="298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637" tIns="22860" rIns="128016" bIns="22860" numCol="1" spcCol="1270" anchor="t" anchorCtr="0">
          <a:noAutofit/>
        </a:bodyPr>
        <a:lstStyle/>
        <a:p>
          <a:pPr marL="171450" lvl="1" indent="-171450" algn="l" defTabSz="800100">
            <a:lnSpc>
              <a:spcPct val="90000"/>
            </a:lnSpc>
            <a:spcBef>
              <a:spcPct val="0"/>
            </a:spcBef>
            <a:spcAft>
              <a:spcPct val="20000"/>
            </a:spcAft>
            <a:buChar char="••"/>
          </a:pPr>
          <a:endParaRPr lang="en-US"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20000"/>
            </a:spcAft>
            <a:buChar char="••"/>
          </a:pPr>
          <a:r>
            <a:rPr lang="tr-TR" sz="1800" kern="1200" dirty="0">
              <a:latin typeface="Calibri" panose="020F0502020204030204" pitchFamily="34" charset="0"/>
              <a:cs typeface="Calibri" panose="020F0502020204030204" pitchFamily="34" charset="0"/>
            </a:rPr>
            <a:t>Personellerimizin memnuniyeti bizim için çok önemlidir. Oluşturduğumuz anketle, memnuniyetlerini değerlendirip düzeltici faaliyetler yapmaktayız. </a:t>
          </a:r>
          <a:endParaRPr lang="en-US"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20000"/>
            </a:spcAft>
            <a:buChar char="••"/>
          </a:pPr>
          <a:r>
            <a:rPr lang="tr-TR" sz="1800" kern="1200" dirty="0">
              <a:latin typeface="Calibri" panose="020F0502020204030204" pitchFamily="34" charset="0"/>
              <a:cs typeface="Calibri" panose="020F0502020204030204" pitchFamily="34" charset="0"/>
            </a:rPr>
            <a:t>Personellerimizin motivasyonlarını arttırmak ve aile ortamını hissettirmek için her ayın sonunda o ay içerisinde doğan personeller için doğum günü kutlaması yapılmaktadır. Ve de her ay sonunda ayın personelini seçip ikramiye verilmektedir.</a:t>
          </a:r>
          <a:endParaRPr lang="en-US" sz="1800" kern="1200" dirty="0">
            <a:latin typeface="Calibri" panose="020F0502020204030204" pitchFamily="34" charset="0"/>
            <a:cs typeface="Calibri" panose="020F0502020204030204" pitchFamily="34" charset="0"/>
          </a:endParaRPr>
        </a:p>
      </dsp:txBody>
      <dsp:txXfrm>
        <a:off x="0" y="984729"/>
        <a:ext cx="4933462" cy="29808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E2072480-10DA-4FB4-BEAE-2A1DEA90F248}" type="datetimeFigureOut">
              <a:rPr lang="tr-TR" smtClean="0"/>
              <a:t>7.12.2024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344099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2072480-10DA-4FB4-BEAE-2A1DEA90F248}" type="datetimeFigureOut">
              <a:rPr lang="tr-TR" smtClean="0"/>
              <a:t>7.12.2024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847874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2072480-10DA-4FB4-BEAE-2A1DEA90F248}" type="datetimeFigureOut">
              <a:rPr lang="tr-TR" smtClean="0"/>
              <a:t>7.12.2024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804856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2072480-10DA-4FB4-BEAE-2A1DEA90F248}" type="datetimeFigureOut">
              <a:rPr lang="tr-TR" smtClean="0"/>
              <a:t>7.12.2024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3944319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E2072480-10DA-4FB4-BEAE-2A1DEA90F248}" type="datetimeFigureOut">
              <a:rPr lang="tr-TR" smtClean="0"/>
              <a:t>7.12.2024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1196833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E2072480-10DA-4FB4-BEAE-2A1DEA90F248}" type="datetimeFigureOut">
              <a:rPr lang="tr-TR" smtClean="0"/>
              <a:t>7.12.2024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3652797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E2072480-10DA-4FB4-BEAE-2A1DEA90F248}" type="datetimeFigureOut">
              <a:rPr lang="tr-TR" smtClean="0"/>
              <a:t>7.12.2024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846744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E2072480-10DA-4FB4-BEAE-2A1DEA90F248}" type="datetimeFigureOut">
              <a:rPr lang="tr-TR" smtClean="0"/>
              <a:t>7.12.2024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2861482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E2072480-10DA-4FB4-BEAE-2A1DEA90F248}" type="datetimeFigureOut">
              <a:rPr lang="tr-TR" smtClean="0"/>
              <a:t>7.12.2024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4199817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E2072480-10DA-4FB4-BEAE-2A1DEA90F248}" type="datetimeFigureOut">
              <a:rPr lang="tr-TR" smtClean="0"/>
              <a:t>7.12.2024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2700913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E2072480-10DA-4FB4-BEAE-2A1DEA90F248}" type="datetimeFigureOut">
              <a:rPr lang="tr-TR" smtClean="0"/>
              <a:t>7.12.2024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818175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2072480-10DA-4FB4-BEAE-2A1DEA90F248}" type="datetimeFigureOut">
              <a:rPr lang="tr-TR" smtClean="0"/>
              <a:t>7.12.2024</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20A84BC-3F9E-4B08-9743-FC4E27FA5126}" type="slidenum">
              <a:rPr lang="tr-TR" smtClean="0"/>
              <a:t>‹#›</a:t>
            </a:fld>
            <a:endParaRPr lang="tr-TR"/>
          </a:p>
        </p:txBody>
      </p:sp>
    </p:spTree>
    <p:extLst>
      <p:ext uri="{BB962C8B-B14F-4D97-AF65-F5344CB8AC3E}">
        <p14:creationId xmlns:p14="http://schemas.microsoft.com/office/powerpoint/2010/main" val="3712468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2.xml"/><Relationship Id="rId7" Type="http://schemas.openxmlformats.org/officeDocument/2006/relationships/image" Target="../media/image1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3.jpeg"/><Relationship Id="rId7" Type="http://schemas.openxmlformats.org/officeDocument/2006/relationships/diagramQuickStyle" Target="../diagrams/quickStyle3.xml"/><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png"/><Relationship Id="rId4" Type="http://schemas.openxmlformats.org/officeDocument/2006/relationships/image" Target="../media/image24.jpeg"/><Relationship Id="rId9" Type="http://schemas.microsoft.com/office/2007/relationships/diagramDrawing" Target="../diagrams/drawing3.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2.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hyperlink" Target="https://voxmarisresort.com/tr/"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xmlns="" id="{ECC07320-C2CA-4E29-8481-9D9E143C77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descr="bina, dış mekan, yüzme havuzu, gökyüzü içeren bir resim&#10;&#10;Açıklama otomatik olarak oluşturuldu">
            <a:extLst>
              <a:ext uri="{FF2B5EF4-FFF2-40B4-BE49-F238E27FC236}">
                <a16:creationId xmlns:a16="http://schemas.microsoft.com/office/drawing/2014/main" xmlns="" id="{F738FCC4-B2A4-FC72-8207-9945D0D94E8F}"/>
              </a:ext>
            </a:extLst>
          </p:cNvPr>
          <p:cNvPicPr>
            <a:picLocks noChangeAspect="1"/>
          </p:cNvPicPr>
          <p:nvPr/>
        </p:nvPicPr>
        <p:blipFill>
          <a:blip r:embed="rId2"/>
          <a:srcRect t="1496"/>
          <a:stretch/>
        </p:blipFill>
        <p:spPr>
          <a:xfrm>
            <a:off x="1" y="10"/>
            <a:ext cx="9669642" cy="6857990"/>
          </a:xfrm>
          <a:prstGeom prst="rect">
            <a:avLst/>
          </a:prstGeom>
        </p:spPr>
      </p:pic>
      <p:sp>
        <p:nvSpPr>
          <p:cNvPr id="24" name="Rectangle 23">
            <a:extLst>
              <a:ext uri="{FF2B5EF4-FFF2-40B4-BE49-F238E27FC236}">
                <a16:creationId xmlns:a16="http://schemas.microsoft.com/office/drawing/2014/main" xmlns="" id="{178FB36B-5BFE-42CA-BC60-1115E0D95E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lt Başlık 2"/>
          <p:cNvSpPr>
            <a:spLocks noGrp="1"/>
          </p:cNvSpPr>
          <p:nvPr>
            <p:ph type="subTitle" idx="1"/>
          </p:nvPr>
        </p:nvSpPr>
        <p:spPr>
          <a:xfrm>
            <a:off x="7935403" y="4629234"/>
            <a:ext cx="3836792" cy="1485319"/>
          </a:xfrm>
          <a:noFill/>
        </p:spPr>
        <p:txBody>
          <a:bodyPr vert="horz" lIns="91440" tIns="45720" rIns="91440" bIns="45720" rtlCol="0" anchor="t">
            <a:normAutofit/>
          </a:bodyPr>
          <a:lstStyle/>
          <a:p>
            <a:pPr algn="l"/>
            <a:endParaRPr lang="tr-TR"/>
          </a:p>
          <a:p>
            <a:pPr algn="l"/>
            <a:r>
              <a:rPr lang="tr-TR" sz="3200" dirty="0">
                <a:latin typeface="Calibri Light"/>
                <a:cs typeface="Calibri Light"/>
              </a:rPr>
              <a:t>SÜRDÜRÜLEBİLİRLİK RAPORU 2024</a:t>
            </a:r>
            <a:endParaRPr lang="tr-TR" sz="3200" dirty="0"/>
          </a:p>
        </p:txBody>
      </p:sp>
      <p:pic>
        <p:nvPicPr>
          <p:cNvPr id="5" name="Resim 4" descr="yazı tipi, grafik, logo, simge, sembol içeren bir resim&#10;&#10;Açıklama otomatik olarak oluşturuldu">
            <a:extLst>
              <a:ext uri="{FF2B5EF4-FFF2-40B4-BE49-F238E27FC236}">
                <a16:creationId xmlns:a16="http://schemas.microsoft.com/office/drawing/2014/main" xmlns="" id="{FEF802A1-7958-9966-1503-5ECCD510AC2E}"/>
              </a:ext>
            </a:extLst>
          </p:cNvPr>
          <p:cNvPicPr>
            <a:picLocks noChangeAspect="1"/>
          </p:cNvPicPr>
          <p:nvPr/>
        </p:nvPicPr>
        <p:blipFill>
          <a:blip r:embed="rId3"/>
          <a:stretch>
            <a:fillRect/>
          </a:stretch>
        </p:blipFill>
        <p:spPr>
          <a:xfrm>
            <a:off x="10110022" y="597845"/>
            <a:ext cx="1168700" cy="631689"/>
          </a:xfrm>
          <a:prstGeom prst="rect">
            <a:avLst/>
          </a:prstGeom>
        </p:spPr>
      </p:pic>
    </p:spTree>
    <p:extLst>
      <p:ext uri="{BB962C8B-B14F-4D97-AF65-F5344CB8AC3E}">
        <p14:creationId xmlns:p14="http://schemas.microsoft.com/office/powerpoint/2010/main" val="1674425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xmlns="" id="{9F79630B-0F0B-446E-A637-38FA8F61D1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B3437C99-FC8E-4311-B48A-F0C4C329B1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xmlns="" id="{E3F70116-D0FF-7781-127C-3C095879276C}"/>
              </a:ext>
            </a:extLst>
          </p:cNvPr>
          <p:cNvSpPr>
            <a:spLocks noGrp="1"/>
          </p:cNvSpPr>
          <p:nvPr>
            <p:ph type="title"/>
          </p:nvPr>
        </p:nvSpPr>
        <p:spPr>
          <a:xfrm>
            <a:off x="1137035" y="609600"/>
            <a:ext cx="3595678" cy="1330839"/>
          </a:xfrm>
        </p:spPr>
        <p:txBody>
          <a:bodyPr>
            <a:normAutofit/>
          </a:bodyPr>
          <a:lstStyle/>
          <a:p>
            <a:r>
              <a:rPr lang="tr-TR" sz="3700" b="1">
                <a:latin typeface="Calibri"/>
                <a:cs typeface="Calibri"/>
              </a:rPr>
              <a:t>Sürdürülebilirlik Stratejimiz</a:t>
            </a:r>
            <a:endParaRPr lang="tr-TR" sz="3700"/>
          </a:p>
        </p:txBody>
      </p:sp>
      <p:sp>
        <p:nvSpPr>
          <p:cNvPr id="3" name="İçerik Yer Tutucusu 2">
            <a:extLst>
              <a:ext uri="{FF2B5EF4-FFF2-40B4-BE49-F238E27FC236}">
                <a16:creationId xmlns:a16="http://schemas.microsoft.com/office/drawing/2014/main" xmlns="" id="{46914176-5ADE-C789-E1D6-658EA1F2456B}"/>
              </a:ext>
            </a:extLst>
          </p:cNvPr>
          <p:cNvSpPr>
            <a:spLocks noGrp="1"/>
          </p:cNvSpPr>
          <p:nvPr>
            <p:ph idx="1"/>
          </p:nvPr>
        </p:nvSpPr>
        <p:spPr>
          <a:xfrm>
            <a:off x="485324" y="2194102"/>
            <a:ext cx="3810451" cy="3908586"/>
          </a:xfrm>
        </p:spPr>
        <p:txBody>
          <a:bodyPr vert="horz" lIns="91440" tIns="45720" rIns="91440" bIns="45720" rtlCol="0">
            <a:normAutofit/>
          </a:bodyPr>
          <a:lstStyle/>
          <a:p>
            <a:pPr marL="0" indent="0">
              <a:buNone/>
            </a:pPr>
            <a:r>
              <a:rPr lang="tr-TR" sz="1700" b="1">
                <a:latin typeface="Calibri"/>
                <a:ea typeface="+mn-lt"/>
                <a:cs typeface="+mn-lt"/>
              </a:rPr>
              <a:t>Ekonomik Değerler </a:t>
            </a:r>
          </a:p>
          <a:p>
            <a:r>
              <a:rPr lang="tr-TR" sz="1700" b="1">
                <a:latin typeface="Calibri"/>
                <a:ea typeface="+mn-lt"/>
                <a:cs typeface="+mn-lt"/>
              </a:rPr>
              <a:t>Paydaş yönetimi</a:t>
            </a:r>
            <a:endParaRPr lang="tr-TR" sz="1700"/>
          </a:p>
          <a:p>
            <a:pPr marL="0" indent="0">
              <a:buNone/>
            </a:pPr>
            <a:r>
              <a:rPr lang="tr-TR" sz="1700">
                <a:latin typeface="Calibri"/>
                <a:ea typeface="+mn-lt"/>
                <a:cs typeface="+mn-lt"/>
              </a:rPr>
              <a:t>Paydaşlardan gelen talep ve beklentilerin etkin bir şekilde yönetilmesine önem veriyoruz. Süreçlerimizde paydaş görüşlerinden besleniyor ve paydaşlarımızla çeşitli şekillerde iş birlikleri kuruyoruz. Faaliyette olduğumuz bölgelerdeki halkla iletişimimizi kuvvetlendirmek için de çalışıyoruz.</a:t>
            </a:r>
            <a:endParaRPr lang="tr-TR" sz="1700">
              <a:latin typeface="Calibri"/>
            </a:endParaRPr>
          </a:p>
        </p:txBody>
      </p:sp>
      <p:pic>
        <p:nvPicPr>
          <p:cNvPr id="5" name="Picture 4" descr="Hesap makinesi, kalem, pusula, para ve üzerinde grafik yazılı kağıt">
            <a:extLst>
              <a:ext uri="{FF2B5EF4-FFF2-40B4-BE49-F238E27FC236}">
                <a16:creationId xmlns:a16="http://schemas.microsoft.com/office/drawing/2014/main" xmlns="" id="{EA5266B6-6A17-0FE8-0E7A-5AFBE04E420A}"/>
              </a:ext>
            </a:extLst>
          </p:cNvPr>
          <p:cNvPicPr>
            <a:picLocks noChangeAspect="1"/>
          </p:cNvPicPr>
          <p:nvPr/>
        </p:nvPicPr>
        <p:blipFill>
          <a:blip r:embed="rId2"/>
          <a:srcRect l="19893" r="16466" b="-2"/>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pic>
        <p:nvPicPr>
          <p:cNvPr id="8" name="Resim 7" descr="yazı tipi, grafik, logo, simge, sembol içeren bir resim&#10;&#10;Açıklama otomatik olarak oluşturuldu">
            <a:extLst>
              <a:ext uri="{FF2B5EF4-FFF2-40B4-BE49-F238E27FC236}">
                <a16:creationId xmlns:a16="http://schemas.microsoft.com/office/drawing/2014/main" xmlns="" id="{FEF802A1-7958-9966-1503-5ECCD510AC2E}"/>
              </a:ext>
            </a:extLst>
          </p:cNvPr>
          <p:cNvPicPr>
            <a:picLocks noChangeAspect="1"/>
          </p:cNvPicPr>
          <p:nvPr/>
        </p:nvPicPr>
        <p:blipFill>
          <a:blip r:embed="rId3"/>
          <a:stretch>
            <a:fillRect/>
          </a:stretch>
        </p:blipFill>
        <p:spPr>
          <a:xfrm>
            <a:off x="10110022" y="597845"/>
            <a:ext cx="1168700" cy="631689"/>
          </a:xfrm>
          <a:prstGeom prst="rect">
            <a:avLst/>
          </a:prstGeom>
        </p:spPr>
      </p:pic>
    </p:spTree>
    <p:extLst>
      <p:ext uri="{BB962C8B-B14F-4D97-AF65-F5344CB8AC3E}">
        <p14:creationId xmlns:p14="http://schemas.microsoft.com/office/powerpoint/2010/main" val="250280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FA34EB2A-0ADB-0390-A394-38AF99F8D1E3}"/>
              </a:ext>
            </a:extLst>
          </p:cNvPr>
          <p:cNvSpPr>
            <a:spLocks noGrp="1"/>
          </p:cNvSpPr>
          <p:nvPr>
            <p:ph type="title"/>
          </p:nvPr>
        </p:nvSpPr>
        <p:spPr/>
        <p:txBody>
          <a:bodyPr>
            <a:normAutofit/>
          </a:bodyPr>
          <a:lstStyle/>
          <a:p>
            <a:r>
              <a:rPr lang="tr-TR" sz="3600" dirty="0"/>
              <a:t>Ne Yapıyoruz?</a:t>
            </a:r>
          </a:p>
        </p:txBody>
      </p:sp>
      <p:graphicFrame>
        <p:nvGraphicFramePr>
          <p:cNvPr id="9" name="Metin kutusu 2">
            <a:extLst>
              <a:ext uri="{FF2B5EF4-FFF2-40B4-BE49-F238E27FC236}">
                <a16:creationId xmlns:a16="http://schemas.microsoft.com/office/drawing/2014/main" xmlns="" id="{6656FFB5-DFF8-B0BE-A960-DE08F9C8C22E}"/>
              </a:ext>
            </a:extLst>
          </p:cNvPr>
          <p:cNvGraphicFramePr/>
          <p:nvPr>
            <p:extLst>
              <p:ext uri="{D42A27DB-BD31-4B8C-83A1-F6EECF244321}">
                <p14:modId xmlns:p14="http://schemas.microsoft.com/office/powerpoint/2010/main" val="3724876392"/>
              </p:ext>
            </p:extLst>
          </p:nvPr>
        </p:nvGraphicFramePr>
        <p:xfrm>
          <a:off x="837981" y="1844842"/>
          <a:ext cx="7681245" cy="23391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çerik Yer Tutucusu 7" descr="ekran görüntüsü, daire, metin, astronomi içeren bir resim&#10;&#10;Açıklama otomatik olarak oluşturuldu">
            <a:extLst>
              <a:ext uri="{FF2B5EF4-FFF2-40B4-BE49-F238E27FC236}">
                <a16:creationId xmlns:a16="http://schemas.microsoft.com/office/drawing/2014/main" xmlns="" id="{C41FA84A-8523-D3E1-BB33-D1401487FFB2}"/>
              </a:ext>
            </a:extLst>
          </p:cNvPr>
          <p:cNvPicPr>
            <a:picLocks noGrp="1" noChangeAspect="1"/>
          </p:cNvPicPr>
          <p:nvPr>
            <p:ph idx="1"/>
          </p:nvPr>
        </p:nvPicPr>
        <p:blipFill>
          <a:blip r:embed="rId7"/>
          <a:stretch>
            <a:fillRect/>
          </a:stretch>
        </p:blipFill>
        <p:spPr>
          <a:xfrm>
            <a:off x="7785876" y="4091571"/>
            <a:ext cx="4402254" cy="2230851"/>
          </a:xfrm>
        </p:spPr>
      </p:pic>
      <p:pic>
        <p:nvPicPr>
          <p:cNvPr id="6" name="Resim 5" descr="yazı tipi, grafik, logo, simge, sembol içeren bir resim&#10;&#10;Açıklama otomatik olarak oluşturuldu">
            <a:extLst>
              <a:ext uri="{FF2B5EF4-FFF2-40B4-BE49-F238E27FC236}">
                <a16:creationId xmlns:a16="http://schemas.microsoft.com/office/drawing/2014/main" xmlns="" id="{FEF802A1-7958-9966-1503-5ECCD510AC2E}"/>
              </a:ext>
            </a:extLst>
          </p:cNvPr>
          <p:cNvPicPr>
            <a:picLocks noChangeAspect="1"/>
          </p:cNvPicPr>
          <p:nvPr/>
        </p:nvPicPr>
        <p:blipFill>
          <a:blip r:embed="rId8"/>
          <a:stretch>
            <a:fillRect/>
          </a:stretch>
        </p:blipFill>
        <p:spPr>
          <a:xfrm>
            <a:off x="10110022" y="597845"/>
            <a:ext cx="1168700" cy="631689"/>
          </a:xfrm>
          <a:prstGeom prst="rect">
            <a:avLst/>
          </a:prstGeom>
        </p:spPr>
      </p:pic>
    </p:spTree>
    <p:extLst>
      <p:ext uri="{BB962C8B-B14F-4D97-AF65-F5344CB8AC3E}">
        <p14:creationId xmlns:p14="http://schemas.microsoft.com/office/powerpoint/2010/main" val="3573538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7FF47CB7-972F-479F-A36D-9E72D26EC8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0D153B68-5844-490D-8E67-F616D6D721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Başlık 1">
            <a:extLst>
              <a:ext uri="{FF2B5EF4-FFF2-40B4-BE49-F238E27FC236}">
                <a16:creationId xmlns:a16="http://schemas.microsoft.com/office/drawing/2014/main" xmlns="" id="{633044D8-556F-D2B7-312C-E27B7206F887}"/>
              </a:ext>
            </a:extLst>
          </p:cNvPr>
          <p:cNvSpPr>
            <a:spLocks noGrp="1"/>
          </p:cNvSpPr>
          <p:nvPr>
            <p:ph type="title"/>
          </p:nvPr>
        </p:nvSpPr>
        <p:spPr>
          <a:xfrm>
            <a:off x="1137034" y="609597"/>
            <a:ext cx="9392421" cy="1330841"/>
          </a:xfrm>
        </p:spPr>
        <p:txBody>
          <a:bodyPr>
            <a:normAutofit/>
          </a:bodyPr>
          <a:lstStyle/>
          <a:p>
            <a:r>
              <a:rPr lang="tr-TR"/>
              <a:t>Ne yapıyoruz?</a:t>
            </a:r>
          </a:p>
        </p:txBody>
      </p:sp>
      <p:sp>
        <p:nvSpPr>
          <p:cNvPr id="3" name="İçerik Yer Tutucusu 2">
            <a:extLst>
              <a:ext uri="{FF2B5EF4-FFF2-40B4-BE49-F238E27FC236}">
                <a16:creationId xmlns:a16="http://schemas.microsoft.com/office/drawing/2014/main" xmlns="" id="{75A3E43C-BB33-FBAE-E1A1-2F0B93C49916}"/>
              </a:ext>
            </a:extLst>
          </p:cNvPr>
          <p:cNvSpPr>
            <a:spLocks noGrp="1"/>
          </p:cNvSpPr>
          <p:nvPr>
            <p:ph idx="1"/>
          </p:nvPr>
        </p:nvSpPr>
        <p:spPr>
          <a:xfrm>
            <a:off x="1137033" y="2188336"/>
            <a:ext cx="6099789" cy="3927799"/>
          </a:xfrm>
        </p:spPr>
        <p:txBody>
          <a:bodyPr vert="horz" lIns="91440" tIns="45720" rIns="91440" bIns="45720" rtlCol="0" anchor="t">
            <a:normAutofit/>
          </a:bodyPr>
          <a:lstStyle/>
          <a:p>
            <a:pPr marL="0" indent="0">
              <a:buNone/>
            </a:pPr>
            <a:r>
              <a:rPr lang="tr-TR" sz="2000" b="1" dirty="0">
                <a:latin typeface="Calibri"/>
                <a:ea typeface="Calibri"/>
                <a:cs typeface="Calibri"/>
              </a:rPr>
              <a:t>Fırsat Eşitliği- Yerel Kalkınma</a:t>
            </a:r>
            <a:endParaRPr lang="tr-TR" sz="2000" b="1" dirty="0"/>
          </a:p>
          <a:p>
            <a:pPr marL="457200" indent="-457200"/>
            <a:r>
              <a:rPr lang="tr-TR" sz="2000" dirty="0">
                <a:latin typeface="Calibri"/>
                <a:ea typeface="Calibri"/>
                <a:cs typeface="Calibri"/>
              </a:rPr>
              <a:t>Ülkemizin her bölgesinden gelen iş başvuruları değerlendirilip personel alımı yapmaktayız. Yerel halkı kalkındırma amaçlı olarak çalışanlarımızın öncelikli olarak yerel halk içerisinden seçmeye önem vermekteyiz.</a:t>
            </a:r>
          </a:p>
          <a:p>
            <a:pPr marL="457200" indent="-457200"/>
            <a:r>
              <a:rPr lang="tr-TR" sz="2000" dirty="0">
                <a:latin typeface="Calibri"/>
                <a:ea typeface="Calibri"/>
                <a:cs typeface="Calibri"/>
              </a:rPr>
              <a:t>Çalışan personellerimizin de %73'ü Antalya il sınırları içerisinde ikamet etmektedir. </a:t>
            </a:r>
            <a:endParaRPr lang="tr-TR" sz="2000" dirty="0"/>
          </a:p>
        </p:txBody>
      </p:sp>
      <p:sp>
        <p:nvSpPr>
          <p:cNvPr id="13" name="Freeform: Shape 12">
            <a:extLst>
              <a:ext uri="{FF2B5EF4-FFF2-40B4-BE49-F238E27FC236}">
                <a16:creationId xmlns:a16="http://schemas.microsoft.com/office/drawing/2014/main" xmlns="" id="{9A0D773F-7A7D-4DBB-9DEA-86BB8B8F4B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Resim 4" descr="ekran görüntüsü, daire, metin, diyagram içeren bir resim&#10;&#10;Açıklama otomatik olarak oluşturuldu">
            <a:extLst>
              <a:ext uri="{FF2B5EF4-FFF2-40B4-BE49-F238E27FC236}">
                <a16:creationId xmlns:a16="http://schemas.microsoft.com/office/drawing/2014/main" xmlns="" id="{19FA9868-DA2A-56E6-1E7D-F08959E7A86B}"/>
              </a:ext>
            </a:extLst>
          </p:cNvPr>
          <p:cNvPicPr>
            <a:picLocks noChangeAspect="1"/>
          </p:cNvPicPr>
          <p:nvPr/>
        </p:nvPicPr>
        <p:blipFill>
          <a:blip r:embed="rId2"/>
          <a:stretch>
            <a:fillRect/>
          </a:stretch>
        </p:blipFill>
        <p:spPr>
          <a:xfrm>
            <a:off x="7141028" y="3859376"/>
            <a:ext cx="6096001" cy="2674331"/>
          </a:xfrm>
          <a:prstGeom prst="rect">
            <a:avLst/>
          </a:prstGeom>
        </p:spPr>
      </p:pic>
      <p:pic>
        <p:nvPicPr>
          <p:cNvPr id="10" name="Resim 9" descr="yazı tipi, grafik, logo, simge, sembol içeren bir resim&#10;&#10;Açıklama otomatik olarak oluşturuldu">
            <a:extLst>
              <a:ext uri="{FF2B5EF4-FFF2-40B4-BE49-F238E27FC236}">
                <a16:creationId xmlns:a16="http://schemas.microsoft.com/office/drawing/2014/main" xmlns="" id="{FEF802A1-7958-9966-1503-5ECCD510AC2E}"/>
              </a:ext>
            </a:extLst>
          </p:cNvPr>
          <p:cNvPicPr>
            <a:picLocks noChangeAspect="1"/>
          </p:cNvPicPr>
          <p:nvPr/>
        </p:nvPicPr>
        <p:blipFill>
          <a:blip r:embed="rId3"/>
          <a:stretch>
            <a:fillRect/>
          </a:stretch>
        </p:blipFill>
        <p:spPr>
          <a:xfrm>
            <a:off x="10110022" y="597845"/>
            <a:ext cx="1168700" cy="631689"/>
          </a:xfrm>
          <a:prstGeom prst="rect">
            <a:avLst/>
          </a:prstGeom>
        </p:spPr>
      </p:pic>
    </p:spTree>
    <p:extLst>
      <p:ext uri="{BB962C8B-B14F-4D97-AF65-F5344CB8AC3E}">
        <p14:creationId xmlns:p14="http://schemas.microsoft.com/office/powerpoint/2010/main" val="1073681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0B9EE3F3-89B7-43C3-8651-C4C9683099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xmlns="" id="{EF9EA218-9AB1-0019-ED52-49EF6D8D73D5}"/>
              </a:ext>
            </a:extLst>
          </p:cNvPr>
          <p:cNvSpPr>
            <a:spLocks noGrp="1"/>
          </p:cNvSpPr>
          <p:nvPr>
            <p:ph type="title"/>
          </p:nvPr>
        </p:nvSpPr>
        <p:spPr>
          <a:xfrm>
            <a:off x="411480" y="991443"/>
            <a:ext cx="4443154" cy="1087819"/>
          </a:xfrm>
        </p:spPr>
        <p:txBody>
          <a:bodyPr anchor="b">
            <a:normAutofit/>
          </a:bodyPr>
          <a:lstStyle/>
          <a:p>
            <a:r>
              <a:rPr lang="tr-TR" sz="3400"/>
              <a:t>Ne Yapıyoruz?</a:t>
            </a:r>
          </a:p>
        </p:txBody>
      </p:sp>
      <p:sp>
        <p:nvSpPr>
          <p:cNvPr id="11" name="Rectangle 10">
            <a:extLst>
              <a:ext uri="{FF2B5EF4-FFF2-40B4-BE49-F238E27FC236}">
                <a16:creationId xmlns:a16="http://schemas.microsoft.com/office/drawing/2014/main" xmlns="" id="{33AE4636-AEEC-45D6-84D4-7AC2DA48EC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xmlns="" id="{8D9CE0F4-2EB2-4F1F-8AAC-DB3571D9FE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İçerik Yer Tutucusu 2">
            <a:extLst>
              <a:ext uri="{FF2B5EF4-FFF2-40B4-BE49-F238E27FC236}">
                <a16:creationId xmlns:a16="http://schemas.microsoft.com/office/drawing/2014/main" xmlns="" id="{C7498DE5-3EFD-462B-6A8B-3A7606FB9268}"/>
              </a:ext>
            </a:extLst>
          </p:cNvPr>
          <p:cNvSpPr>
            <a:spLocks noGrp="1"/>
          </p:cNvSpPr>
          <p:nvPr>
            <p:ph idx="1"/>
          </p:nvPr>
        </p:nvSpPr>
        <p:spPr>
          <a:xfrm>
            <a:off x="411480" y="2684095"/>
            <a:ext cx="4763996" cy="3492868"/>
          </a:xfrm>
        </p:spPr>
        <p:txBody>
          <a:bodyPr vert="horz" lIns="91440" tIns="45720" rIns="91440" bIns="45720" rtlCol="0" anchor="t">
            <a:normAutofit/>
          </a:bodyPr>
          <a:lstStyle/>
          <a:p>
            <a:pPr marL="0" indent="0">
              <a:buNone/>
            </a:pPr>
            <a:r>
              <a:rPr lang="tr-TR" sz="1800" b="1" dirty="0">
                <a:latin typeface="Calibri"/>
                <a:ea typeface="Calibri"/>
                <a:cs typeface="Calibri"/>
              </a:rPr>
              <a:t>Enerji ve Doğal Kaynak Tüketimi - Elektrik </a:t>
            </a:r>
            <a:endParaRPr lang="tr-TR" sz="1800">
              <a:latin typeface="Calibri"/>
              <a:ea typeface="Calibri"/>
              <a:cs typeface="Calibri"/>
            </a:endParaRPr>
          </a:p>
          <a:p>
            <a:pPr marL="0" indent="0">
              <a:buNone/>
            </a:pPr>
            <a:r>
              <a:rPr lang="tr-TR" sz="1600" dirty="0">
                <a:latin typeface="Calibri"/>
                <a:ea typeface="+mn-lt"/>
                <a:cs typeface="+mn-lt"/>
              </a:rPr>
              <a:t>Enerji tüketimlerimizi düzenlerken gelişen teknoloji ile birlikte mümkün olabilecek her alanda enerji verimliliği yüksek ekipmanlar tercih ediyoruz. Elektrik tüketimimizi misafir başına en uygun seviyede tutmaya çalışıyoruz.</a:t>
            </a:r>
          </a:p>
          <a:p>
            <a:pPr marL="0" indent="0">
              <a:buNone/>
            </a:pPr>
            <a:endParaRPr lang="tr-TR" sz="1800">
              <a:latin typeface="Aptos"/>
              <a:ea typeface="Calibri"/>
              <a:cs typeface="Calibri"/>
            </a:endParaRPr>
          </a:p>
        </p:txBody>
      </p:sp>
      <p:pic>
        <p:nvPicPr>
          <p:cNvPr id="4" name="Resim 3" descr="metin, ekran görüntüsü, tasarım içeren bir resim&#10;&#10;Açıklama otomatik olarak oluşturuldu">
            <a:extLst>
              <a:ext uri="{FF2B5EF4-FFF2-40B4-BE49-F238E27FC236}">
                <a16:creationId xmlns:a16="http://schemas.microsoft.com/office/drawing/2014/main" xmlns="" id="{660E484D-0015-33BC-42A2-3AC60993721F}"/>
              </a:ext>
            </a:extLst>
          </p:cNvPr>
          <p:cNvPicPr>
            <a:picLocks noChangeAspect="1"/>
          </p:cNvPicPr>
          <p:nvPr/>
        </p:nvPicPr>
        <p:blipFill>
          <a:blip r:embed="rId2"/>
          <a:stretch>
            <a:fillRect/>
          </a:stretch>
        </p:blipFill>
        <p:spPr>
          <a:xfrm>
            <a:off x="5330122" y="1400952"/>
            <a:ext cx="6440424" cy="4296834"/>
          </a:xfrm>
          <a:prstGeom prst="rect">
            <a:avLst/>
          </a:prstGeom>
        </p:spPr>
      </p:pic>
      <p:pic>
        <p:nvPicPr>
          <p:cNvPr id="10" name="Resim 9" descr="yazı tipi, grafik, logo, simge, sembol içeren bir resim&#10;&#10;Açıklama otomatik olarak oluşturuldu">
            <a:extLst>
              <a:ext uri="{FF2B5EF4-FFF2-40B4-BE49-F238E27FC236}">
                <a16:creationId xmlns:a16="http://schemas.microsoft.com/office/drawing/2014/main" xmlns="" id="{FEF802A1-7958-9966-1503-5ECCD510AC2E}"/>
              </a:ext>
            </a:extLst>
          </p:cNvPr>
          <p:cNvPicPr>
            <a:picLocks noChangeAspect="1"/>
          </p:cNvPicPr>
          <p:nvPr/>
        </p:nvPicPr>
        <p:blipFill>
          <a:blip r:embed="rId3"/>
          <a:stretch>
            <a:fillRect/>
          </a:stretch>
        </p:blipFill>
        <p:spPr>
          <a:xfrm>
            <a:off x="10110022" y="597845"/>
            <a:ext cx="1168700" cy="631689"/>
          </a:xfrm>
          <a:prstGeom prst="rect">
            <a:avLst/>
          </a:prstGeom>
        </p:spPr>
      </p:pic>
    </p:spTree>
    <p:extLst>
      <p:ext uri="{BB962C8B-B14F-4D97-AF65-F5344CB8AC3E}">
        <p14:creationId xmlns:p14="http://schemas.microsoft.com/office/powerpoint/2010/main" val="2839454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xmlns="" id="{0288C6B4-AFC3-407F-A595-EFFD38D4CC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Freeform: Shape 21">
            <a:extLst>
              <a:ext uri="{FF2B5EF4-FFF2-40B4-BE49-F238E27FC236}">
                <a16:creationId xmlns:a16="http://schemas.microsoft.com/office/drawing/2014/main" xmlns="" id="{CF236821-17FE-429B-8D2C-08E13A64EA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Freeform: Shape 23">
            <a:extLst>
              <a:ext uri="{FF2B5EF4-FFF2-40B4-BE49-F238E27FC236}">
                <a16:creationId xmlns:a16="http://schemas.microsoft.com/office/drawing/2014/main" xmlns="" id="{C0BDBCD2-E081-43AB-9119-C55465E597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xmlns="" id="{5915CA81-E448-48DE-C3CF-DBEA38E09D2C}"/>
              </a:ext>
            </a:extLst>
          </p:cNvPr>
          <p:cNvSpPr>
            <a:spLocks noGrp="1"/>
          </p:cNvSpPr>
          <p:nvPr>
            <p:ph type="title"/>
          </p:nvPr>
        </p:nvSpPr>
        <p:spPr>
          <a:xfrm>
            <a:off x="371094" y="1161288"/>
            <a:ext cx="3438144" cy="1239012"/>
          </a:xfrm>
        </p:spPr>
        <p:txBody>
          <a:bodyPr anchor="ctr">
            <a:normAutofit/>
          </a:bodyPr>
          <a:lstStyle/>
          <a:p>
            <a:r>
              <a:rPr lang="tr-TR" sz="2800">
                <a:latin typeface="Calibri"/>
                <a:ea typeface="Calibri"/>
                <a:cs typeface="Calibri"/>
              </a:rPr>
              <a:t>Ne Yapıyoruz?</a:t>
            </a:r>
          </a:p>
        </p:txBody>
      </p:sp>
      <p:sp>
        <p:nvSpPr>
          <p:cNvPr id="26" name="Rectangle 25">
            <a:extLst>
              <a:ext uri="{FF2B5EF4-FFF2-40B4-BE49-F238E27FC236}">
                <a16:creationId xmlns:a16="http://schemas.microsoft.com/office/drawing/2014/main" xmlns="" id="{98E79BE4-34FE-485A-98A5-92CE8F7C47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xmlns="" id="{7A5F0580-5EE9-419F-96EE-B6529EF6E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xmlns="" id="{3C69FA2C-9309-35F0-24A2-6F261A3F361A}"/>
              </a:ext>
            </a:extLst>
          </p:cNvPr>
          <p:cNvSpPr>
            <a:spLocks noGrp="1"/>
          </p:cNvSpPr>
          <p:nvPr>
            <p:ph idx="1"/>
          </p:nvPr>
        </p:nvSpPr>
        <p:spPr>
          <a:xfrm>
            <a:off x="371094" y="2718054"/>
            <a:ext cx="3438906" cy="3207258"/>
          </a:xfrm>
        </p:spPr>
        <p:txBody>
          <a:bodyPr vert="horz" lIns="91440" tIns="45720" rIns="91440" bIns="45720" rtlCol="0" anchor="t">
            <a:normAutofit/>
          </a:bodyPr>
          <a:lstStyle/>
          <a:p>
            <a:pPr marL="0" indent="0">
              <a:buNone/>
            </a:pPr>
            <a:r>
              <a:rPr lang="tr-TR" sz="1700" b="1" dirty="0">
                <a:latin typeface="Calibri"/>
                <a:ea typeface="Calibri"/>
                <a:cs typeface="Calibri"/>
              </a:rPr>
              <a:t>Enerji ve Doğal Kaynak Tüketimi - Su </a:t>
            </a:r>
            <a:endParaRPr lang="tr-TR" sz="1700" dirty="0">
              <a:latin typeface="Aptos" panose="020B0004020202020204"/>
              <a:ea typeface="Calibri"/>
              <a:cs typeface="Calibri"/>
            </a:endParaRPr>
          </a:p>
          <a:p>
            <a:pPr marL="0" indent="0">
              <a:buNone/>
            </a:pPr>
            <a:r>
              <a:rPr lang="tr-TR" sz="1700" dirty="0">
                <a:latin typeface="Calibri"/>
                <a:ea typeface="Calibri"/>
                <a:cs typeface="Calibri"/>
              </a:rPr>
              <a:t>Hijyen ve misafir memnuniyeti göz ardı edilmeyerek su tasarrufu sağlayan ekipmanlar kullanıyor ve personellerimizi bu konuda bilgilendiriyoruz. </a:t>
            </a:r>
          </a:p>
          <a:p>
            <a:pPr marL="0" indent="0">
              <a:buNone/>
            </a:pPr>
            <a:endParaRPr lang="tr-TR" sz="1700" dirty="0">
              <a:latin typeface="Calibri"/>
              <a:ea typeface="Calibri"/>
              <a:cs typeface="Calibri"/>
            </a:endParaRPr>
          </a:p>
          <a:p>
            <a:pPr marL="0" indent="0">
              <a:buNone/>
            </a:pPr>
            <a:endParaRPr lang="tr-TR" sz="1700" dirty="0">
              <a:latin typeface="Calibri"/>
              <a:ea typeface="Calibri"/>
              <a:cs typeface="Calibri"/>
            </a:endParaRPr>
          </a:p>
        </p:txBody>
      </p:sp>
      <p:pic>
        <p:nvPicPr>
          <p:cNvPr id="6" name="Resim 5" descr="metin, ekran görüntüsü, öykü gelişim çizgisi&#10;&#10;Açıklama otomatik olarak oluşturuldu">
            <a:extLst>
              <a:ext uri="{FF2B5EF4-FFF2-40B4-BE49-F238E27FC236}">
                <a16:creationId xmlns:a16="http://schemas.microsoft.com/office/drawing/2014/main" xmlns="" id="{AC58FA9D-CA4A-20E1-BCD8-41CBD1724492}"/>
              </a:ext>
            </a:extLst>
          </p:cNvPr>
          <p:cNvPicPr>
            <a:picLocks noChangeAspect="1"/>
          </p:cNvPicPr>
          <p:nvPr/>
        </p:nvPicPr>
        <p:blipFill>
          <a:blip r:embed="rId2"/>
          <a:stretch>
            <a:fillRect/>
          </a:stretch>
        </p:blipFill>
        <p:spPr>
          <a:xfrm>
            <a:off x="4862832" y="1307182"/>
            <a:ext cx="6922008" cy="4618130"/>
          </a:xfrm>
          <a:prstGeom prst="rect">
            <a:avLst/>
          </a:prstGeom>
        </p:spPr>
      </p:pic>
      <p:pic>
        <p:nvPicPr>
          <p:cNvPr id="11" name="Resim 10" descr="yazı tipi, grafik, logo, simge, sembol içeren bir resim&#10;&#10;Açıklama otomatik olarak oluşturuldu">
            <a:extLst>
              <a:ext uri="{FF2B5EF4-FFF2-40B4-BE49-F238E27FC236}">
                <a16:creationId xmlns:a16="http://schemas.microsoft.com/office/drawing/2014/main" xmlns="" id="{FEF802A1-7958-9966-1503-5ECCD510AC2E}"/>
              </a:ext>
            </a:extLst>
          </p:cNvPr>
          <p:cNvPicPr>
            <a:picLocks noChangeAspect="1"/>
          </p:cNvPicPr>
          <p:nvPr/>
        </p:nvPicPr>
        <p:blipFill>
          <a:blip r:embed="rId3"/>
          <a:stretch>
            <a:fillRect/>
          </a:stretch>
        </p:blipFill>
        <p:spPr>
          <a:xfrm>
            <a:off x="10110022" y="597845"/>
            <a:ext cx="1168700" cy="631689"/>
          </a:xfrm>
          <a:prstGeom prst="rect">
            <a:avLst/>
          </a:prstGeom>
        </p:spPr>
      </p:pic>
    </p:spTree>
    <p:extLst>
      <p:ext uri="{BB962C8B-B14F-4D97-AF65-F5344CB8AC3E}">
        <p14:creationId xmlns:p14="http://schemas.microsoft.com/office/powerpoint/2010/main" val="3005729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1201AFFE-1613-6A76-4B2A-5A3B4E40891D}"/>
              </a:ext>
            </a:extLst>
          </p:cNvPr>
          <p:cNvSpPr>
            <a:spLocks noGrp="1"/>
          </p:cNvSpPr>
          <p:nvPr>
            <p:ph type="title"/>
          </p:nvPr>
        </p:nvSpPr>
        <p:spPr>
          <a:xfrm>
            <a:off x="761840" y="1138265"/>
            <a:ext cx="4544762" cy="1401183"/>
          </a:xfrm>
        </p:spPr>
        <p:txBody>
          <a:bodyPr anchor="t">
            <a:normAutofit/>
          </a:bodyPr>
          <a:lstStyle/>
          <a:p>
            <a:r>
              <a:rPr lang="tr-TR" sz="3200">
                <a:latin typeface="Calibri"/>
                <a:ea typeface="Calibri"/>
                <a:cs typeface="Calibri"/>
              </a:rPr>
              <a:t>Ne Yapıyoruz?</a:t>
            </a:r>
          </a:p>
        </p:txBody>
      </p:sp>
      <p:cxnSp>
        <p:nvCxnSpPr>
          <p:cNvPr id="9" name="Straight Connector 8">
            <a:extLst>
              <a:ext uri="{FF2B5EF4-FFF2-40B4-BE49-F238E27FC236}">
                <a16:creationId xmlns:a16="http://schemas.microsoft.com/office/drawing/2014/main" xmlns="" id="{FC23E3B9-5ABF-58B3-E2B0-E9A5DAA9003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xmlns="" id="{11E13F37-5767-772B-36EF-535FA72C4515}"/>
              </a:ext>
            </a:extLst>
          </p:cNvPr>
          <p:cNvSpPr>
            <a:spLocks noGrp="1"/>
          </p:cNvSpPr>
          <p:nvPr>
            <p:ph idx="1"/>
          </p:nvPr>
        </p:nvSpPr>
        <p:spPr>
          <a:xfrm>
            <a:off x="761839" y="2551176"/>
            <a:ext cx="4741977" cy="3602935"/>
          </a:xfrm>
        </p:spPr>
        <p:txBody>
          <a:bodyPr vert="horz" lIns="91440" tIns="45720" rIns="91440" bIns="45720" rtlCol="0" anchor="t">
            <a:normAutofit/>
          </a:bodyPr>
          <a:lstStyle/>
          <a:p>
            <a:pPr marL="0" indent="0">
              <a:buNone/>
            </a:pPr>
            <a:r>
              <a:rPr lang="tr-TR" sz="1800" b="1" dirty="0">
                <a:latin typeface="Calibri"/>
                <a:ea typeface="Calibri"/>
                <a:cs typeface="Calibri"/>
              </a:rPr>
              <a:t>Enerji ve Doğal Kaynak Tüketimi - LPG</a:t>
            </a:r>
            <a:endParaRPr lang="tr-TR" sz="1800" dirty="0">
              <a:latin typeface="Calibri"/>
              <a:ea typeface="Calibri Light"/>
              <a:cs typeface="Calibri Light"/>
            </a:endParaRPr>
          </a:p>
          <a:p>
            <a:pPr marL="0" indent="0">
              <a:buNone/>
            </a:pPr>
            <a:r>
              <a:rPr lang="tr-TR" sz="1600" dirty="0">
                <a:latin typeface="Calibri"/>
                <a:ea typeface="+mn-lt"/>
                <a:cs typeface="+mn-lt"/>
              </a:rPr>
              <a:t>LPG tüketimlerimizi kontrol altında tutuyoruz. LPG’ </a:t>
            </a:r>
            <a:r>
              <a:rPr lang="tr-TR" sz="1600" dirty="0" err="1">
                <a:latin typeface="Calibri"/>
                <a:ea typeface="+mn-lt"/>
                <a:cs typeface="+mn-lt"/>
              </a:rPr>
              <a:t>nin</a:t>
            </a:r>
            <a:r>
              <a:rPr lang="tr-TR" sz="1600" dirty="0">
                <a:latin typeface="Calibri"/>
                <a:ea typeface="+mn-lt"/>
                <a:cs typeface="+mn-lt"/>
              </a:rPr>
              <a:t> yoğun tüketildiği alanlarda kullanılacak ekipmanların mümkün olduğunca en verimli ekipmanlardan seçiyor ve bakımlarını düzenli olarak yaptırıyoruz.</a:t>
            </a:r>
          </a:p>
          <a:p>
            <a:endParaRPr lang="tr-TR" sz="2000" dirty="0">
              <a:latin typeface="Aptos"/>
              <a:ea typeface="Calibri"/>
              <a:cs typeface="Calibri"/>
            </a:endParaRPr>
          </a:p>
        </p:txBody>
      </p:sp>
      <p:pic>
        <p:nvPicPr>
          <p:cNvPr id="4" name="Resim 3" descr="metin, ekran görüntüsü, öykü gelişim çizgisi&#10;&#10;Açıklama otomatik olarak oluşturuldu">
            <a:extLst>
              <a:ext uri="{FF2B5EF4-FFF2-40B4-BE49-F238E27FC236}">
                <a16:creationId xmlns:a16="http://schemas.microsoft.com/office/drawing/2014/main" xmlns="" id="{7DCBA665-58BB-D1D5-35F9-5C81A5EDAAEF}"/>
              </a:ext>
            </a:extLst>
          </p:cNvPr>
          <p:cNvPicPr>
            <a:picLocks noChangeAspect="1"/>
          </p:cNvPicPr>
          <p:nvPr/>
        </p:nvPicPr>
        <p:blipFill>
          <a:blip r:embed="rId2"/>
          <a:stretch>
            <a:fillRect/>
          </a:stretch>
        </p:blipFill>
        <p:spPr>
          <a:xfrm>
            <a:off x="5711774" y="1710571"/>
            <a:ext cx="5705134" cy="3869588"/>
          </a:xfrm>
          <a:prstGeom prst="rect">
            <a:avLst/>
          </a:prstGeom>
        </p:spPr>
      </p:pic>
      <p:pic>
        <p:nvPicPr>
          <p:cNvPr id="7" name="Resim 6" descr="yazı tipi, grafik, logo, simge, sembol içeren bir resim&#10;&#10;Açıklama otomatik olarak oluşturuldu">
            <a:extLst>
              <a:ext uri="{FF2B5EF4-FFF2-40B4-BE49-F238E27FC236}">
                <a16:creationId xmlns:a16="http://schemas.microsoft.com/office/drawing/2014/main" xmlns="" id="{FEF802A1-7958-9966-1503-5ECCD510AC2E}"/>
              </a:ext>
            </a:extLst>
          </p:cNvPr>
          <p:cNvPicPr>
            <a:picLocks noChangeAspect="1"/>
          </p:cNvPicPr>
          <p:nvPr/>
        </p:nvPicPr>
        <p:blipFill>
          <a:blip r:embed="rId3"/>
          <a:stretch>
            <a:fillRect/>
          </a:stretch>
        </p:blipFill>
        <p:spPr>
          <a:xfrm>
            <a:off x="10110022" y="597845"/>
            <a:ext cx="1168700" cy="631689"/>
          </a:xfrm>
          <a:prstGeom prst="rect">
            <a:avLst/>
          </a:prstGeom>
        </p:spPr>
      </p:pic>
    </p:spTree>
    <p:extLst>
      <p:ext uri="{BB962C8B-B14F-4D97-AF65-F5344CB8AC3E}">
        <p14:creationId xmlns:p14="http://schemas.microsoft.com/office/powerpoint/2010/main" val="2693609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2EB492CD-616E-47F8-933B-5E2D952A05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Arc 13">
            <a:extLst>
              <a:ext uri="{FF2B5EF4-FFF2-40B4-BE49-F238E27FC236}">
                <a16:creationId xmlns:a16="http://schemas.microsoft.com/office/drawing/2014/main" xmlns="" id="{59383CF9-23B5-4335-9B21-1791C4CF1C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xmlns="" id="{22D0231F-86C8-BDDA-4918-8BCCEA8C183A}"/>
              </a:ext>
            </a:extLst>
          </p:cNvPr>
          <p:cNvSpPr>
            <a:spLocks noGrp="1"/>
          </p:cNvSpPr>
          <p:nvPr>
            <p:ph type="title"/>
          </p:nvPr>
        </p:nvSpPr>
        <p:spPr>
          <a:xfrm>
            <a:off x="703837" y="650943"/>
            <a:ext cx="5458838" cy="1325563"/>
          </a:xfrm>
        </p:spPr>
        <p:txBody>
          <a:bodyPr>
            <a:normAutofit/>
          </a:bodyPr>
          <a:lstStyle/>
          <a:p>
            <a:r>
              <a:rPr lang="tr-TR" sz="3600" dirty="0">
                <a:latin typeface="Calibri"/>
                <a:ea typeface="Calibri"/>
                <a:cs typeface="Calibri"/>
              </a:rPr>
              <a:t>Ne Yapıyoruz?</a:t>
            </a:r>
          </a:p>
        </p:txBody>
      </p:sp>
      <p:sp>
        <p:nvSpPr>
          <p:cNvPr id="16" name="Freeform: Shape 15">
            <a:extLst>
              <a:ext uri="{FF2B5EF4-FFF2-40B4-BE49-F238E27FC236}">
                <a16:creationId xmlns:a16="http://schemas.microsoft.com/office/drawing/2014/main" xmlns="" id="{0007FE00-9498-4706-B255-6437B0252C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Resim 6">
            <a:extLst>
              <a:ext uri="{FF2B5EF4-FFF2-40B4-BE49-F238E27FC236}">
                <a16:creationId xmlns:a16="http://schemas.microsoft.com/office/drawing/2014/main" xmlns="" id="{7D77B82A-889E-61EB-E6AE-1E879CAA51DB}"/>
              </a:ext>
            </a:extLst>
          </p:cNvPr>
          <p:cNvPicPr>
            <a:picLocks noChangeAspect="1"/>
          </p:cNvPicPr>
          <p:nvPr/>
        </p:nvPicPr>
        <p:blipFill>
          <a:blip r:embed="rId2"/>
          <a:stretch>
            <a:fillRect/>
          </a:stretch>
        </p:blipFill>
        <p:spPr>
          <a:xfrm>
            <a:off x="703182" y="1761621"/>
            <a:ext cx="4777381" cy="316501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İçerik Yer Tutucusu 2">
            <a:extLst>
              <a:ext uri="{FF2B5EF4-FFF2-40B4-BE49-F238E27FC236}">
                <a16:creationId xmlns:a16="http://schemas.microsoft.com/office/drawing/2014/main" xmlns="" id="{C9F7C834-C01E-8037-4CD0-C527C66B3FC4}"/>
              </a:ext>
            </a:extLst>
          </p:cNvPr>
          <p:cNvSpPr>
            <a:spLocks noGrp="1"/>
          </p:cNvSpPr>
          <p:nvPr>
            <p:ph idx="1"/>
          </p:nvPr>
        </p:nvSpPr>
        <p:spPr>
          <a:xfrm>
            <a:off x="5894962" y="1984443"/>
            <a:ext cx="5458838" cy="4192520"/>
          </a:xfrm>
        </p:spPr>
        <p:txBody>
          <a:bodyPr vert="horz" lIns="91440" tIns="45720" rIns="91440" bIns="45720" rtlCol="0" anchor="t">
            <a:normAutofit/>
          </a:bodyPr>
          <a:lstStyle/>
          <a:p>
            <a:pPr marL="0" indent="0">
              <a:buNone/>
            </a:pPr>
            <a:r>
              <a:rPr lang="tr-TR" sz="2200" b="1" dirty="0"/>
              <a:t>Karbon Ayak İzi</a:t>
            </a:r>
          </a:p>
          <a:p>
            <a:pPr marL="0" indent="0">
              <a:buNone/>
            </a:pPr>
            <a:r>
              <a:rPr lang="tr-TR" sz="1800" dirty="0">
                <a:latin typeface="Calibri"/>
                <a:ea typeface="Calibri"/>
                <a:cs typeface="Arial"/>
              </a:rPr>
              <a:t>Karbon ayak izi, birim karbondioksit cinsinden ölçülen, üretilen sera gazı miktarı açısından insan faaliyetlerinin çevreye verdiği zararın ölçüsüdür. Bu bilinçle, daha iyi bir dünya için karbon ayak izimizi azaltmaya yönelik hedefler belirlemekteyiz. </a:t>
            </a:r>
          </a:p>
          <a:p>
            <a:pPr marL="0" indent="0">
              <a:buNone/>
            </a:pPr>
            <a:r>
              <a:rPr lang="tr-TR" sz="1800" dirty="0">
                <a:latin typeface="Calibri"/>
                <a:ea typeface="Calibri"/>
                <a:cs typeface="Arial"/>
              </a:rPr>
              <a:t>                                                                    </a:t>
            </a:r>
          </a:p>
          <a:p>
            <a:pPr marL="0" indent="0">
              <a:buNone/>
            </a:pPr>
            <a:r>
              <a:rPr lang="tr-TR" sz="1800" dirty="0">
                <a:latin typeface="Calibri"/>
                <a:ea typeface="Calibri"/>
                <a:cs typeface="Arial"/>
              </a:rPr>
              <a:t>Tesisimizin 2024 yılı verilerine göre;</a:t>
            </a:r>
            <a:endParaRPr lang="tr-TR" dirty="0"/>
          </a:p>
          <a:p>
            <a:pPr marL="0" indent="0">
              <a:buNone/>
            </a:pPr>
            <a:r>
              <a:rPr lang="tr-TR" sz="1800" dirty="0">
                <a:latin typeface="Calibri"/>
                <a:ea typeface="Calibri"/>
                <a:cs typeface="Arial"/>
              </a:rPr>
              <a:t>                                                                     </a:t>
            </a:r>
          </a:p>
          <a:p>
            <a:pPr marL="0" indent="0">
              <a:buNone/>
            </a:pPr>
            <a:r>
              <a:rPr lang="tr-TR" sz="1800" dirty="0">
                <a:latin typeface="Calibri"/>
                <a:ea typeface="Calibri"/>
                <a:cs typeface="Arial"/>
              </a:rPr>
              <a:t>Tesis Toplam Karbon Ayak İzi: </a:t>
            </a:r>
            <a:r>
              <a:rPr lang="tr-TR" sz="1800" b="1" dirty="0">
                <a:latin typeface="Calibri"/>
                <a:ea typeface="Calibri"/>
                <a:cs typeface="Arial"/>
              </a:rPr>
              <a:t>1224,21 tCO2e </a:t>
            </a:r>
            <a:r>
              <a:rPr lang="tr-TR" sz="1800" dirty="0">
                <a:latin typeface="Calibri"/>
                <a:ea typeface="Calibri"/>
                <a:cs typeface="Arial"/>
              </a:rPr>
              <a:t>olarak bulunmuştur.</a:t>
            </a:r>
            <a:endParaRPr lang="tr-TR"/>
          </a:p>
          <a:p>
            <a:pPr marL="0" indent="0">
              <a:buNone/>
            </a:pPr>
            <a:endParaRPr lang="tr-TR" sz="2200">
              <a:latin typeface="Calibri"/>
              <a:ea typeface="Calibri"/>
              <a:cs typeface="Arial"/>
            </a:endParaRPr>
          </a:p>
          <a:p>
            <a:pPr marL="0" indent="0">
              <a:buNone/>
            </a:pPr>
            <a:endParaRPr lang="tr-TR" sz="2200">
              <a:latin typeface="Calibri"/>
              <a:ea typeface="Calibri"/>
              <a:cs typeface="Arial"/>
            </a:endParaRPr>
          </a:p>
          <a:p>
            <a:pPr marL="0" indent="0">
              <a:buNone/>
            </a:pPr>
            <a:endParaRPr lang="tr-TR" sz="2200">
              <a:latin typeface="Calibri"/>
              <a:ea typeface="Calibri"/>
              <a:cs typeface="Arial"/>
            </a:endParaRPr>
          </a:p>
          <a:p>
            <a:pPr marL="0" indent="0">
              <a:buNone/>
            </a:pPr>
            <a:endParaRPr lang="tr-TR" sz="2200">
              <a:latin typeface="Calibri"/>
              <a:ea typeface="Calibri"/>
              <a:cs typeface="Arial"/>
            </a:endParaRPr>
          </a:p>
          <a:p>
            <a:pPr marL="0" indent="0">
              <a:buNone/>
            </a:pPr>
            <a:endParaRPr lang="tr-TR" sz="2200">
              <a:latin typeface="Calibri"/>
              <a:ea typeface="Calibri"/>
              <a:cs typeface="Arial"/>
            </a:endParaRPr>
          </a:p>
          <a:p>
            <a:pPr marL="0" indent="0">
              <a:buNone/>
            </a:pPr>
            <a:endParaRPr lang="tr-TR" sz="2200">
              <a:latin typeface="Calibri"/>
              <a:ea typeface="Calibri"/>
              <a:cs typeface="Arial"/>
            </a:endParaRPr>
          </a:p>
          <a:p>
            <a:pPr marL="0" indent="0">
              <a:buNone/>
            </a:pPr>
            <a:endParaRPr lang="tr-TR" sz="2200">
              <a:latin typeface="Calibri"/>
              <a:ea typeface="Calibri"/>
              <a:cs typeface="Arial"/>
            </a:endParaRPr>
          </a:p>
          <a:p>
            <a:pPr marL="0" indent="0">
              <a:buNone/>
            </a:pPr>
            <a:endParaRPr lang="tr-TR" sz="2200">
              <a:latin typeface="Calibri"/>
              <a:ea typeface="Calibri"/>
              <a:cs typeface="Arial"/>
            </a:endParaRPr>
          </a:p>
        </p:txBody>
      </p:sp>
      <p:pic>
        <p:nvPicPr>
          <p:cNvPr id="9" name="Resim 8" descr="yazı tipi, grafik, logo, simge, sembol içeren bir resim&#10;&#10;Açıklama otomatik olarak oluşturuldu">
            <a:extLst>
              <a:ext uri="{FF2B5EF4-FFF2-40B4-BE49-F238E27FC236}">
                <a16:creationId xmlns:a16="http://schemas.microsoft.com/office/drawing/2014/main" xmlns="" id="{FEF802A1-7958-9966-1503-5ECCD510AC2E}"/>
              </a:ext>
            </a:extLst>
          </p:cNvPr>
          <p:cNvPicPr>
            <a:picLocks noChangeAspect="1"/>
          </p:cNvPicPr>
          <p:nvPr/>
        </p:nvPicPr>
        <p:blipFill>
          <a:blip r:embed="rId3"/>
          <a:stretch>
            <a:fillRect/>
          </a:stretch>
        </p:blipFill>
        <p:spPr>
          <a:xfrm>
            <a:off x="10110022" y="597845"/>
            <a:ext cx="1168700" cy="631689"/>
          </a:xfrm>
          <a:prstGeom prst="rect">
            <a:avLst/>
          </a:prstGeom>
        </p:spPr>
      </p:pic>
    </p:spTree>
    <p:extLst>
      <p:ext uri="{BB962C8B-B14F-4D97-AF65-F5344CB8AC3E}">
        <p14:creationId xmlns:p14="http://schemas.microsoft.com/office/powerpoint/2010/main" val="2636831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D7F307E1-26FA-4252-94D1-9711C4518C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sim 5" descr="iç mekan, duvar, giyim, mobilya içeren bir resim&#10;&#10;Açıklama otomatik olarak oluşturuldu">
            <a:extLst>
              <a:ext uri="{FF2B5EF4-FFF2-40B4-BE49-F238E27FC236}">
                <a16:creationId xmlns:a16="http://schemas.microsoft.com/office/drawing/2014/main" xmlns="" id="{72A19066-4BF6-FFAE-2136-3A5EB78E2054}"/>
              </a:ext>
            </a:extLst>
          </p:cNvPr>
          <p:cNvPicPr>
            <a:picLocks noChangeAspect="1"/>
          </p:cNvPicPr>
          <p:nvPr/>
        </p:nvPicPr>
        <p:blipFill>
          <a:blip r:embed="rId2"/>
          <a:srcRect r="9205" b="4"/>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7" name="Resim 6" descr="metin, bina, duvar, pencere içeren bir resim&#10;&#10;Açıklama otomatik olarak oluşturuldu">
            <a:extLst>
              <a:ext uri="{FF2B5EF4-FFF2-40B4-BE49-F238E27FC236}">
                <a16:creationId xmlns:a16="http://schemas.microsoft.com/office/drawing/2014/main" xmlns="" id="{2BC5F2A1-9833-9693-5713-3EA203D6707F}"/>
              </a:ext>
            </a:extLst>
          </p:cNvPr>
          <p:cNvPicPr>
            <a:picLocks noChangeAspect="1"/>
          </p:cNvPicPr>
          <p:nvPr/>
        </p:nvPicPr>
        <p:blipFill>
          <a:blip r:embed="rId3"/>
          <a:srcRect l="14247" t="19151" r="9527" b="10007"/>
          <a:stretch/>
        </p:blipFill>
        <p:spPr>
          <a:xfrm>
            <a:off x="8530367" y="3403275"/>
            <a:ext cx="3663560" cy="3448749"/>
          </a:xfrm>
          <a:custGeom>
            <a:avLst/>
            <a:gdLst/>
            <a:ahLst/>
            <a:cxnLst/>
            <a:rect l="l" t="t" r="r" b="b"/>
            <a:pathLst>
              <a:path w="3661880" h="3401568">
                <a:moveTo>
                  <a:pt x="774544" y="0"/>
                </a:moveTo>
                <a:lnTo>
                  <a:pt x="3661880" y="0"/>
                </a:lnTo>
                <a:lnTo>
                  <a:pt x="3661880" y="3401568"/>
                </a:lnTo>
                <a:lnTo>
                  <a:pt x="0" y="3401568"/>
                </a:lnTo>
                <a:lnTo>
                  <a:pt x="104462" y="3186501"/>
                </a:lnTo>
                <a:cubicBezTo>
                  <a:pt x="492537" y="2345513"/>
                  <a:pt x="732594" y="1346092"/>
                  <a:pt x="769909" y="268359"/>
                </a:cubicBezTo>
                <a:close/>
              </a:path>
            </a:pathLst>
          </a:custGeom>
        </p:spPr>
      </p:pic>
      <p:pic>
        <p:nvPicPr>
          <p:cNvPr id="5" name="Resim 4" descr="kişi, şahıs, iç mekan, giyim, duvar içeren bir resim&#10;&#10;Açıklama otomatik olarak oluşturuldu">
            <a:extLst>
              <a:ext uri="{FF2B5EF4-FFF2-40B4-BE49-F238E27FC236}">
                <a16:creationId xmlns:a16="http://schemas.microsoft.com/office/drawing/2014/main" xmlns="" id="{3B80FD67-56B3-4F26-502B-0D9100539A38}"/>
              </a:ext>
            </a:extLst>
          </p:cNvPr>
          <p:cNvPicPr>
            <a:picLocks noChangeAspect="1"/>
          </p:cNvPicPr>
          <p:nvPr/>
        </p:nvPicPr>
        <p:blipFill>
          <a:blip r:embed="rId4"/>
          <a:srcRect r="10385" b="4"/>
          <a:stretch/>
        </p:blipFill>
        <p:spPr>
          <a:xfrm>
            <a:off x="4686075" y="3427496"/>
            <a:ext cx="4556521" cy="3430504"/>
          </a:xfrm>
          <a:custGeom>
            <a:avLst/>
            <a:gdLst/>
            <a:ahLst/>
            <a:cxnLst/>
            <a:rect l="l" t="t" r="r" b="b"/>
            <a:pathLst>
              <a:path w="4064598" h="3401568">
                <a:moveTo>
                  <a:pt x="749132" y="0"/>
                </a:moveTo>
                <a:lnTo>
                  <a:pt x="4064598" y="0"/>
                </a:lnTo>
                <a:lnTo>
                  <a:pt x="4059963" y="268360"/>
                </a:lnTo>
                <a:cubicBezTo>
                  <a:pt x="4022649" y="1346093"/>
                  <a:pt x="3782591" y="2345514"/>
                  <a:pt x="3394516" y="3186502"/>
                </a:cubicBezTo>
                <a:lnTo>
                  <a:pt x="3290055" y="3401568"/>
                </a:lnTo>
                <a:lnTo>
                  <a:pt x="0" y="3401568"/>
                </a:lnTo>
                <a:lnTo>
                  <a:pt x="79008" y="3238906"/>
                </a:lnTo>
                <a:cubicBezTo>
                  <a:pt x="502362" y="2321466"/>
                  <a:pt x="749563" y="1215476"/>
                  <a:pt x="749563" y="24956"/>
                </a:cubicBezTo>
                <a:close/>
              </a:path>
            </a:pathLst>
          </a:custGeom>
        </p:spPr>
      </p:pic>
      <p:sp useBgFill="1">
        <p:nvSpPr>
          <p:cNvPr id="14" name="Freeform: Shape 13">
            <a:extLst>
              <a:ext uri="{FF2B5EF4-FFF2-40B4-BE49-F238E27FC236}">
                <a16:creationId xmlns:a16="http://schemas.microsoft.com/office/drawing/2014/main" xmlns="" id="{398DFB7A-5FB9-4FBB-8BD1-0DBC6A3652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xmlns="" id="{357E4EC5-5150-4D8A-B97F-668E90752E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xmlns="" id="{49E0F1DB-4A81-FC01-041A-378EF170D52C}"/>
              </a:ext>
            </a:extLst>
          </p:cNvPr>
          <p:cNvSpPr>
            <a:spLocks noGrp="1"/>
          </p:cNvSpPr>
          <p:nvPr>
            <p:ph type="title"/>
          </p:nvPr>
        </p:nvSpPr>
        <p:spPr>
          <a:xfrm>
            <a:off x="448056" y="685800"/>
            <a:ext cx="4922338" cy="1325563"/>
          </a:xfrm>
        </p:spPr>
        <p:txBody>
          <a:bodyPr>
            <a:normAutofit/>
          </a:bodyPr>
          <a:lstStyle/>
          <a:p>
            <a:r>
              <a:rPr lang="tr-TR" sz="3400"/>
              <a:t>Ne Yapıyoruz?</a:t>
            </a:r>
          </a:p>
        </p:txBody>
      </p:sp>
      <p:sp>
        <p:nvSpPr>
          <p:cNvPr id="18" name="Rectangle 17">
            <a:extLst>
              <a:ext uri="{FF2B5EF4-FFF2-40B4-BE49-F238E27FC236}">
                <a16:creationId xmlns:a16="http://schemas.microsoft.com/office/drawing/2014/main" xmlns="" id="{8C818ED5-2F56-4171-9445-3AA4F44623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DE74FCE8-866C-4AFA-B45C-FACE2A6094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xmlns="" id="{3F30B8A2-93E6-D67D-6A37-9BF39F380856}"/>
              </a:ext>
            </a:extLst>
          </p:cNvPr>
          <p:cNvSpPr>
            <a:spLocks noGrp="1"/>
          </p:cNvSpPr>
          <p:nvPr>
            <p:ph idx="1"/>
          </p:nvPr>
        </p:nvSpPr>
        <p:spPr>
          <a:xfrm>
            <a:off x="448056" y="2514600"/>
            <a:ext cx="4922338" cy="3666744"/>
          </a:xfrm>
        </p:spPr>
        <p:txBody>
          <a:bodyPr vert="horz" lIns="91440" tIns="45720" rIns="91440" bIns="45720" rtlCol="0">
            <a:normAutofit/>
          </a:bodyPr>
          <a:lstStyle/>
          <a:p>
            <a:pPr marL="0" indent="0">
              <a:buNone/>
            </a:pPr>
            <a:r>
              <a:rPr lang="tr-TR" sz="1700" b="1">
                <a:latin typeface="Calibri"/>
                <a:cs typeface="Calibri"/>
              </a:rPr>
              <a:t>Personellerimiz</a:t>
            </a:r>
          </a:p>
          <a:p>
            <a:pPr marL="285750" indent="-285750"/>
            <a:r>
              <a:rPr lang="tr-TR" sz="1700">
                <a:latin typeface="Calibri"/>
                <a:cs typeface="Calibri"/>
              </a:rPr>
              <a:t>Vox Maris Resort Otel olarak personellerimizin eğitimlerine oldukça önem veriyoruz. </a:t>
            </a:r>
            <a:r>
              <a:rPr lang="tr-TR" sz="1700">
                <a:latin typeface="Calibri"/>
                <a:ea typeface="Open Sans"/>
                <a:cs typeface="Open Sans"/>
              </a:rPr>
              <a:t>Personel eğitimi, iş yeri için verimliliği arttırma ve personelin daha sonraki iş hayatları için niteliklerini geliştirme açısından büyük bir öneme de sahip olduğunun bilincindeyiz. </a:t>
            </a:r>
            <a:endParaRPr lang="tr-TR" sz="1700"/>
          </a:p>
          <a:p>
            <a:pPr marL="285750" indent="-285750"/>
            <a:r>
              <a:rPr lang="tr-TR" sz="1700">
                <a:latin typeface="Calibri"/>
                <a:ea typeface="Open Sans"/>
                <a:cs typeface="Open Sans"/>
              </a:rPr>
              <a:t>Tesisimizde verilen eğitimlere personellerimizin kısa yolla tekrardan ulaşmaları için personel alanlarına yerleştirdiğimiz QR kodla kolayca erişim sağlayabilmektedirler. </a:t>
            </a:r>
            <a:endParaRPr lang="tr-TR" sz="1700"/>
          </a:p>
          <a:p>
            <a:pPr marL="0" indent="0">
              <a:buNone/>
            </a:pPr>
            <a:endParaRPr lang="tr-TR" sz="1700">
              <a:latin typeface="Calibri"/>
              <a:ea typeface="Open Sans"/>
              <a:cs typeface="Open Sans"/>
            </a:endParaRPr>
          </a:p>
        </p:txBody>
      </p:sp>
      <p:pic>
        <p:nvPicPr>
          <p:cNvPr id="4" name="Resim 3" descr="dış mekan, giyim, gökyüzü, kişi, şahıs içeren bir resim&#10;&#10;Açıklama otomatik olarak oluşturuldu">
            <a:extLst>
              <a:ext uri="{FF2B5EF4-FFF2-40B4-BE49-F238E27FC236}">
                <a16:creationId xmlns:a16="http://schemas.microsoft.com/office/drawing/2014/main" xmlns="" id="{A1E5F4EE-D9F8-BDDB-09C5-BE1184895CCF}"/>
              </a:ext>
            </a:extLst>
          </p:cNvPr>
          <p:cNvPicPr>
            <a:picLocks noChangeAspect="1"/>
          </p:cNvPicPr>
          <p:nvPr/>
        </p:nvPicPr>
        <p:blipFill>
          <a:blip r:embed="rId5"/>
          <a:srcRect l="9888" r="9358" b="4"/>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13" name="Resim 12" descr="yazı tipi, grafik, logo, simge, sembol içeren bir resim&#10;&#10;Açıklama otomatik olarak oluşturuldu">
            <a:extLst>
              <a:ext uri="{FF2B5EF4-FFF2-40B4-BE49-F238E27FC236}">
                <a16:creationId xmlns:a16="http://schemas.microsoft.com/office/drawing/2014/main" xmlns="" id="{FEF802A1-7958-9966-1503-5ECCD510AC2E}"/>
              </a:ext>
            </a:extLst>
          </p:cNvPr>
          <p:cNvPicPr>
            <a:picLocks noChangeAspect="1"/>
          </p:cNvPicPr>
          <p:nvPr/>
        </p:nvPicPr>
        <p:blipFill>
          <a:blip r:embed="rId6"/>
          <a:stretch>
            <a:fillRect/>
          </a:stretch>
        </p:blipFill>
        <p:spPr>
          <a:xfrm>
            <a:off x="10129140" y="597845"/>
            <a:ext cx="1149581" cy="621355"/>
          </a:xfrm>
          <a:prstGeom prst="rect">
            <a:avLst/>
          </a:prstGeom>
        </p:spPr>
      </p:pic>
    </p:spTree>
    <p:extLst>
      <p:ext uri="{BB962C8B-B14F-4D97-AF65-F5344CB8AC3E}">
        <p14:creationId xmlns:p14="http://schemas.microsoft.com/office/powerpoint/2010/main" val="1641963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3">
            <a:extLst>
              <a:ext uri="{FF2B5EF4-FFF2-40B4-BE49-F238E27FC236}">
                <a16:creationId xmlns:a16="http://schemas.microsoft.com/office/drawing/2014/main" xmlns="" id="{B3684CCF-CEBB-4D8E-A366-95E43D4C7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xmlns="" id="{47120EC6-A115-4089-188B-397601259106}"/>
              </a:ext>
            </a:extLst>
          </p:cNvPr>
          <p:cNvSpPr>
            <a:spLocks noGrp="1"/>
          </p:cNvSpPr>
          <p:nvPr>
            <p:ph type="title"/>
          </p:nvPr>
        </p:nvSpPr>
        <p:spPr>
          <a:xfrm>
            <a:off x="838201" y="345810"/>
            <a:ext cx="4960945" cy="1325563"/>
          </a:xfrm>
        </p:spPr>
        <p:txBody>
          <a:bodyPr>
            <a:normAutofit/>
          </a:bodyPr>
          <a:lstStyle/>
          <a:p>
            <a:r>
              <a:rPr lang="tr-TR"/>
              <a:t>Ne Yapıyoruz?</a:t>
            </a:r>
          </a:p>
        </p:txBody>
      </p:sp>
      <p:pic>
        <p:nvPicPr>
          <p:cNvPr id="4" name="Resim 3" descr="dış mekan, gökyüzü, giyim, adam, insan içeren bir resim&#10;&#10;Açıklama otomatik olarak oluşturuldu">
            <a:extLst>
              <a:ext uri="{FF2B5EF4-FFF2-40B4-BE49-F238E27FC236}">
                <a16:creationId xmlns:a16="http://schemas.microsoft.com/office/drawing/2014/main" xmlns="" id="{ABC1BE59-A462-902C-FFFB-899845B13205}"/>
              </a:ext>
            </a:extLst>
          </p:cNvPr>
          <p:cNvPicPr>
            <a:picLocks noChangeAspect="1"/>
          </p:cNvPicPr>
          <p:nvPr/>
        </p:nvPicPr>
        <p:blipFill>
          <a:blip r:embed="rId2"/>
          <a:srcRect t="18423" r="-2" b="12669"/>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12" name="Arc 15">
            <a:extLst>
              <a:ext uri="{FF2B5EF4-FFF2-40B4-BE49-F238E27FC236}">
                <a16:creationId xmlns:a16="http://schemas.microsoft.com/office/drawing/2014/main" xmlns=""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Resim 4" descr="dış mekan, giyim, kişi, şahıs, ağaç içeren bir resim&#10;&#10;Açıklama otomatik olarak oluşturuldu">
            <a:extLst>
              <a:ext uri="{FF2B5EF4-FFF2-40B4-BE49-F238E27FC236}">
                <a16:creationId xmlns:a16="http://schemas.microsoft.com/office/drawing/2014/main" xmlns="" id="{14653F08-5E0E-25B6-71E4-7A578936B302}"/>
              </a:ext>
            </a:extLst>
          </p:cNvPr>
          <p:cNvPicPr>
            <a:picLocks noChangeAspect="1"/>
          </p:cNvPicPr>
          <p:nvPr/>
        </p:nvPicPr>
        <p:blipFill>
          <a:blip r:embed="rId3"/>
          <a:srcRect l="2609" r="9637" b="-4"/>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6" name="Resim 5" descr="metin, iç mekan, duvar, zemin içeren bir resim&#10;&#10;Açıklama otomatik olarak oluşturuldu">
            <a:extLst>
              <a:ext uri="{FF2B5EF4-FFF2-40B4-BE49-F238E27FC236}">
                <a16:creationId xmlns:a16="http://schemas.microsoft.com/office/drawing/2014/main" xmlns="" id="{77924DE1-3C90-F03A-C062-888387BD0AF4}"/>
              </a:ext>
            </a:extLst>
          </p:cNvPr>
          <p:cNvPicPr>
            <a:picLocks noChangeAspect="1"/>
          </p:cNvPicPr>
          <p:nvPr/>
        </p:nvPicPr>
        <p:blipFill>
          <a:blip r:embed="rId4"/>
          <a:srcRect l="9803" r="5484" b="4"/>
          <a:stretch/>
        </p:blipFill>
        <p:spPr>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graphicFrame>
        <p:nvGraphicFramePr>
          <p:cNvPr id="9" name="İçerik Yer Tutucusu 2">
            <a:extLst>
              <a:ext uri="{FF2B5EF4-FFF2-40B4-BE49-F238E27FC236}">
                <a16:creationId xmlns:a16="http://schemas.microsoft.com/office/drawing/2014/main" xmlns="" id="{9EC02743-B7CE-E463-7938-0FD87DAE01AC}"/>
              </a:ext>
            </a:extLst>
          </p:cNvPr>
          <p:cNvGraphicFramePr>
            <a:graphicFrameLocks noGrp="1"/>
          </p:cNvGraphicFramePr>
          <p:nvPr>
            <p:ph idx="1"/>
            <p:extLst>
              <p:ext uri="{D42A27DB-BD31-4B8C-83A1-F6EECF244321}">
                <p14:modId xmlns:p14="http://schemas.microsoft.com/office/powerpoint/2010/main" val="1727686827"/>
              </p:ext>
            </p:extLst>
          </p:nvPr>
        </p:nvGraphicFramePr>
        <p:xfrm>
          <a:off x="842714" y="1749424"/>
          <a:ext cx="4933462"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Resim 9" descr="yazı tipi, grafik, logo, simge, sembol içeren bir resim&#10;&#10;Açıklama otomatik olarak oluşturuldu">
            <a:extLst>
              <a:ext uri="{FF2B5EF4-FFF2-40B4-BE49-F238E27FC236}">
                <a16:creationId xmlns:a16="http://schemas.microsoft.com/office/drawing/2014/main" xmlns="" id="{FEF802A1-7958-9966-1503-5ECCD510AC2E}"/>
              </a:ext>
            </a:extLst>
          </p:cNvPr>
          <p:cNvPicPr>
            <a:picLocks noChangeAspect="1"/>
          </p:cNvPicPr>
          <p:nvPr/>
        </p:nvPicPr>
        <p:blipFill>
          <a:blip r:embed="rId10"/>
          <a:stretch>
            <a:fillRect/>
          </a:stretch>
        </p:blipFill>
        <p:spPr>
          <a:xfrm>
            <a:off x="10110022" y="597845"/>
            <a:ext cx="1168700" cy="631689"/>
          </a:xfrm>
          <a:prstGeom prst="rect">
            <a:avLst/>
          </a:prstGeom>
        </p:spPr>
      </p:pic>
    </p:spTree>
    <p:extLst>
      <p:ext uri="{BB962C8B-B14F-4D97-AF65-F5344CB8AC3E}">
        <p14:creationId xmlns:p14="http://schemas.microsoft.com/office/powerpoint/2010/main" val="364928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394842B0-684D-44CC-B4BC-D13331CFD2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xmlns="" id="{5B35E758-C162-D937-7EAE-1808AB93091A}"/>
              </a:ext>
            </a:extLst>
          </p:cNvPr>
          <p:cNvSpPr>
            <a:spLocks noGrp="1"/>
          </p:cNvSpPr>
          <p:nvPr>
            <p:ph type="title"/>
          </p:nvPr>
        </p:nvSpPr>
        <p:spPr>
          <a:xfrm>
            <a:off x="640080" y="329184"/>
            <a:ext cx="6894576" cy="1783080"/>
          </a:xfrm>
        </p:spPr>
        <p:txBody>
          <a:bodyPr anchor="b">
            <a:normAutofit/>
          </a:bodyPr>
          <a:lstStyle/>
          <a:p>
            <a:r>
              <a:rPr lang="tr-TR" dirty="0">
                <a:latin typeface="calibri light"/>
                <a:ea typeface="calibri light"/>
                <a:cs typeface="calibri light"/>
              </a:rPr>
              <a:t>Ne Yapıyoruz?</a:t>
            </a:r>
          </a:p>
        </p:txBody>
      </p:sp>
      <p:sp>
        <p:nvSpPr>
          <p:cNvPr id="12" name="sketch line">
            <a:extLst>
              <a:ext uri="{FF2B5EF4-FFF2-40B4-BE49-F238E27FC236}">
                <a16:creationId xmlns:a16="http://schemas.microsoft.com/office/drawing/2014/main" xmlns="" id="{4C2A3DC3-F495-4B99-9FF3-3FB30D6323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xmlns="" id="{771166B5-8E6C-92BB-1B77-DA15FDA28967}"/>
              </a:ext>
            </a:extLst>
          </p:cNvPr>
          <p:cNvSpPr>
            <a:spLocks noGrp="1"/>
          </p:cNvSpPr>
          <p:nvPr>
            <p:ph idx="1"/>
          </p:nvPr>
        </p:nvSpPr>
        <p:spPr>
          <a:xfrm>
            <a:off x="640080" y="2706624"/>
            <a:ext cx="6894576" cy="3483864"/>
          </a:xfrm>
        </p:spPr>
        <p:txBody>
          <a:bodyPr vert="horz" lIns="91440" tIns="45720" rIns="91440" bIns="45720" rtlCol="0" anchor="t">
            <a:normAutofit/>
          </a:bodyPr>
          <a:lstStyle/>
          <a:p>
            <a:pPr marL="0" indent="0">
              <a:buNone/>
            </a:pPr>
            <a:r>
              <a:rPr lang="tr-TR" sz="2200" b="1" dirty="0">
                <a:latin typeface="Calibri"/>
                <a:ea typeface="Calibri"/>
                <a:cs typeface="Calibri"/>
              </a:rPr>
              <a:t>Enerji Tasarrufu</a:t>
            </a:r>
          </a:p>
          <a:p>
            <a:pPr marL="0" indent="0">
              <a:buNone/>
            </a:pPr>
            <a:r>
              <a:rPr lang="tr-TR" sz="1800" dirty="0">
                <a:latin typeface="Calibri"/>
                <a:ea typeface="Calibri"/>
                <a:cs typeface="Calibri"/>
              </a:rPr>
              <a:t>Enerji tüketimimizi azaltmaya yönelik;</a:t>
            </a:r>
          </a:p>
          <a:p>
            <a:r>
              <a:rPr lang="tr-TR" sz="1800" dirty="0">
                <a:latin typeface="Calibri"/>
                <a:ea typeface="Calibri"/>
                <a:cs typeface="Calibri"/>
              </a:rPr>
              <a:t>Sıcak su ihtiyacımızı, kullandığımız güneş panelleri ve ısı pompasından karşılamaktayız. </a:t>
            </a:r>
          </a:p>
          <a:p>
            <a:endParaRPr lang="tr-TR" sz="1800" dirty="0">
              <a:latin typeface="Calibri"/>
              <a:ea typeface="Calibri"/>
              <a:cs typeface="Calibri"/>
            </a:endParaRPr>
          </a:p>
          <a:p>
            <a:r>
              <a:rPr lang="tr-TR" sz="1800" dirty="0">
                <a:latin typeface="Calibri"/>
                <a:ea typeface="Calibri"/>
                <a:cs typeface="Calibri"/>
              </a:rPr>
              <a:t>Isı yalıtımını sağlamak ve ışık enerjisinden en iyi şekilde yararlanmak için tesisimizin tavanında polikarbon çatı bulunmaktadır.</a:t>
            </a:r>
          </a:p>
          <a:p>
            <a:endParaRPr lang="tr-TR" sz="2200">
              <a:latin typeface="Calibri"/>
              <a:ea typeface="Calibri"/>
              <a:cs typeface="Calibri"/>
            </a:endParaRPr>
          </a:p>
        </p:txBody>
      </p:sp>
      <p:pic>
        <p:nvPicPr>
          <p:cNvPr id="5" name="Resim 4" descr="bina, doğal aydınlatma, fikstür, simetri, bakışım içeren bir resim&#10;&#10;Açıklama otomatik olarak oluşturuldu">
            <a:extLst>
              <a:ext uri="{FF2B5EF4-FFF2-40B4-BE49-F238E27FC236}">
                <a16:creationId xmlns:a16="http://schemas.microsoft.com/office/drawing/2014/main" xmlns="" id="{DB9FA0B2-17AD-9D26-ADD2-0FFD25A66A1A}"/>
              </a:ext>
            </a:extLst>
          </p:cNvPr>
          <p:cNvPicPr>
            <a:picLocks noChangeAspect="1"/>
          </p:cNvPicPr>
          <p:nvPr/>
        </p:nvPicPr>
        <p:blipFill>
          <a:blip r:embed="rId2"/>
          <a:srcRect t="18764" r="1" b="3574"/>
          <a:stretch/>
        </p:blipFill>
        <p:spPr>
          <a:xfrm>
            <a:off x="8156454" y="2677020"/>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4" name="Resim 3" descr="dış mekan, gökyüzü, bulut, bina içeren bir resim&#10;&#10;Açıklama otomatik olarak oluşturuldu">
            <a:extLst>
              <a:ext uri="{FF2B5EF4-FFF2-40B4-BE49-F238E27FC236}">
                <a16:creationId xmlns:a16="http://schemas.microsoft.com/office/drawing/2014/main" xmlns="" id="{233D7219-9420-3E02-70F8-A4511D23611D}"/>
              </a:ext>
            </a:extLst>
          </p:cNvPr>
          <p:cNvPicPr>
            <a:picLocks noChangeAspect="1"/>
          </p:cNvPicPr>
          <p:nvPr/>
        </p:nvPicPr>
        <p:blipFill>
          <a:blip r:embed="rId3"/>
          <a:srcRect t="14513" r="-1" b="37481"/>
          <a:stretch/>
        </p:blipFill>
        <p:spPr>
          <a:xfrm>
            <a:off x="8144356" y="-4010"/>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Tree>
    <p:extLst>
      <p:ext uri="{BB962C8B-B14F-4D97-AF65-F5344CB8AC3E}">
        <p14:creationId xmlns:p14="http://schemas.microsoft.com/office/powerpoint/2010/main" val="2933387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xmlns="" id="{4AC6B390-BC59-4F1D-A0EE-D71A92F0A0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xmlns="" id="{B6C60D79-16F1-4C4B-B7E3-7634E7069C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Resim 4" descr="yüzme havuzu, bina, dış mekan, su içeren bir resim&#10;&#10;Açıklama otomatik olarak oluşturuldu">
            <a:extLst>
              <a:ext uri="{FF2B5EF4-FFF2-40B4-BE49-F238E27FC236}">
                <a16:creationId xmlns:a16="http://schemas.microsoft.com/office/drawing/2014/main" xmlns="" id="{F65C211F-5D07-9B7D-2CA1-B9CDD15C0637}"/>
              </a:ext>
            </a:extLst>
          </p:cNvPr>
          <p:cNvPicPr>
            <a:picLocks noChangeAspect="1"/>
          </p:cNvPicPr>
          <p:nvPr/>
        </p:nvPicPr>
        <p:blipFill>
          <a:blip r:embed="rId2"/>
          <a:stretch>
            <a:fillRect/>
          </a:stretch>
        </p:blipFill>
        <p:spPr>
          <a:xfrm>
            <a:off x="6541053" y="1778054"/>
            <a:ext cx="4777381" cy="312918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21" name="Arc 20">
            <a:extLst>
              <a:ext uri="{FF2B5EF4-FFF2-40B4-BE49-F238E27FC236}">
                <a16:creationId xmlns:a16="http://schemas.microsoft.com/office/drawing/2014/main" xmlns="" id="{426B127E-6498-4C77-9C9D-4553A5113B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xmlns="" id="{AACAEA15-7BA4-7B86-A54F-4FEBE79BE1D8}"/>
              </a:ext>
            </a:extLst>
          </p:cNvPr>
          <p:cNvSpPr>
            <a:spLocks noGrp="1"/>
          </p:cNvSpPr>
          <p:nvPr>
            <p:ph type="title"/>
          </p:nvPr>
        </p:nvSpPr>
        <p:spPr>
          <a:xfrm>
            <a:off x="838201" y="479493"/>
            <a:ext cx="5257800" cy="1325563"/>
          </a:xfrm>
        </p:spPr>
        <p:txBody>
          <a:bodyPr>
            <a:normAutofit/>
          </a:bodyPr>
          <a:lstStyle/>
          <a:p>
            <a:r>
              <a:rPr lang="tr-TR" sz="3600" dirty="0">
                <a:latin typeface="Calibri" panose="020F0502020204030204" pitchFamily="34" charset="0"/>
                <a:cs typeface="Calibri" panose="020F0502020204030204" pitchFamily="34" charset="0"/>
              </a:rPr>
              <a:t>AMAÇ</a:t>
            </a:r>
          </a:p>
        </p:txBody>
      </p:sp>
      <p:sp>
        <p:nvSpPr>
          <p:cNvPr id="3" name="İçerik Yer Tutucusu 2">
            <a:extLst>
              <a:ext uri="{FF2B5EF4-FFF2-40B4-BE49-F238E27FC236}">
                <a16:creationId xmlns:a16="http://schemas.microsoft.com/office/drawing/2014/main" xmlns="" id="{322C7863-F02B-F407-5C79-AD9216B2137B}"/>
              </a:ext>
            </a:extLst>
          </p:cNvPr>
          <p:cNvSpPr>
            <a:spLocks noGrp="1"/>
          </p:cNvSpPr>
          <p:nvPr>
            <p:ph idx="1"/>
          </p:nvPr>
        </p:nvSpPr>
        <p:spPr>
          <a:xfrm>
            <a:off x="497307" y="1984443"/>
            <a:ext cx="5598694" cy="4192520"/>
          </a:xfrm>
        </p:spPr>
        <p:txBody>
          <a:bodyPr vert="horz" lIns="91440" tIns="45720" rIns="91440" bIns="45720" rtlCol="0" anchor="t">
            <a:normAutofit/>
          </a:bodyPr>
          <a:lstStyle/>
          <a:p>
            <a:r>
              <a:rPr lang="tr-TR" sz="2000" dirty="0">
                <a:latin typeface="Calibri" panose="020F0502020204030204" pitchFamily="34" charset="0"/>
                <a:ea typeface="+mn-lt"/>
                <a:cs typeface="Calibri" panose="020F0502020204030204" pitchFamily="34" charset="0"/>
              </a:rPr>
              <a:t>Sürdürülebilirlik Raporumuzu; sürdürülebilirlik yaklaşımımızı tüm iç ve dış paydaşlarımıza etkin bir şekilde aktarmak amacıyla hazırladık. Rapor genelinde tesisimiz içerisinde sürdürülebilirlik konularını nasıl anladığımıza, bu konulara nasıl dönüt verdiğimize ve sürdürülebilirliği nasıl yönettiğimize dair bilgilere yer verdik. </a:t>
            </a:r>
            <a:endParaRPr lang="tr-TR" sz="2000" dirty="0">
              <a:latin typeface="Calibri" panose="020F0502020204030204" pitchFamily="34" charset="0"/>
              <a:cs typeface="Calibri" panose="020F0502020204030204" pitchFamily="34" charset="0"/>
            </a:endParaRPr>
          </a:p>
        </p:txBody>
      </p:sp>
      <p:pic>
        <p:nvPicPr>
          <p:cNvPr id="9" name="Resim 8" descr="yazı tipi, grafik, logo, simge, sembol içeren bir resim&#10;&#10;Açıklama otomatik olarak oluşturuldu">
            <a:extLst>
              <a:ext uri="{FF2B5EF4-FFF2-40B4-BE49-F238E27FC236}">
                <a16:creationId xmlns:a16="http://schemas.microsoft.com/office/drawing/2014/main" xmlns="" id="{FEF802A1-7958-9966-1503-5ECCD510AC2E}"/>
              </a:ext>
            </a:extLst>
          </p:cNvPr>
          <p:cNvPicPr>
            <a:picLocks noChangeAspect="1"/>
          </p:cNvPicPr>
          <p:nvPr/>
        </p:nvPicPr>
        <p:blipFill>
          <a:blip r:embed="rId3"/>
          <a:stretch>
            <a:fillRect/>
          </a:stretch>
        </p:blipFill>
        <p:spPr>
          <a:xfrm>
            <a:off x="10110022" y="597845"/>
            <a:ext cx="1168700" cy="631689"/>
          </a:xfrm>
          <a:prstGeom prst="rect">
            <a:avLst/>
          </a:prstGeom>
        </p:spPr>
      </p:pic>
    </p:spTree>
    <p:extLst>
      <p:ext uri="{BB962C8B-B14F-4D97-AF65-F5344CB8AC3E}">
        <p14:creationId xmlns:p14="http://schemas.microsoft.com/office/powerpoint/2010/main" val="3612338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114C78B5-EC6B-4A39-8860-7051008674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xmlns="" id="{9EBE7772-3206-80F1-09D9-4C4C73E59499}"/>
              </a:ext>
            </a:extLst>
          </p:cNvPr>
          <p:cNvSpPr>
            <a:spLocks noGrp="1"/>
          </p:cNvSpPr>
          <p:nvPr>
            <p:ph type="title"/>
          </p:nvPr>
        </p:nvSpPr>
        <p:spPr>
          <a:xfrm>
            <a:off x="838200" y="4669978"/>
            <a:ext cx="4391024" cy="1173700"/>
          </a:xfrm>
        </p:spPr>
        <p:txBody>
          <a:bodyPr anchor="t">
            <a:normAutofit/>
          </a:bodyPr>
          <a:lstStyle/>
          <a:p>
            <a:r>
              <a:rPr lang="tr-TR" sz="4000" dirty="0">
                <a:solidFill>
                  <a:schemeClr val="tx1">
                    <a:lumMod val="95000"/>
                    <a:lumOff val="5000"/>
                  </a:schemeClr>
                </a:solidFill>
                <a:latin typeface="calibri light"/>
                <a:ea typeface="calibri light"/>
                <a:cs typeface="calibri light"/>
              </a:rPr>
              <a:t>Ne Yapıyoruz?</a:t>
            </a:r>
            <a:endParaRPr lang="tr-TR" sz="4000" dirty="0">
              <a:solidFill>
                <a:schemeClr val="tx1">
                  <a:lumMod val="95000"/>
                  <a:lumOff val="5000"/>
                </a:schemeClr>
              </a:solidFill>
            </a:endParaRPr>
          </a:p>
        </p:txBody>
      </p:sp>
      <p:pic>
        <p:nvPicPr>
          <p:cNvPr id="5" name="Resim 4" descr="metin, duvar, maddi mülk, dikdörtgen içeren bir resim&#10;&#10;Açıklama otomatik olarak oluşturuldu">
            <a:extLst>
              <a:ext uri="{FF2B5EF4-FFF2-40B4-BE49-F238E27FC236}">
                <a16:creationId xmlns:a16="http://schemas.microsoft.com/office/drawing/2014/main" xmlns="" id="{67F42D26-8481-DA41-E61E-CAD901A05B13}"/>
              </a:ext>
            </a:extLst>
          </p:cNvPr>
          <p:cNvPicPr>
            <a:picLocks noChangeAspect="1"/>
          </p:cNvPicPr>
          <p:nvPr/>
        </p:nvPicPr>
        <p:blipFill>
          <a:blip r:embed="rId2"/>
          <a:srcRect t="26792" b="1"/>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4" name="Resim 3" descr="duvar, iç mekan, tavan, alçı içeren bir resim&#10;&#10;Açıklama otomatik olarak oluşturuldu">
            <a:extLst>
              <a:ext uri="{FF2B5EF4-FFF2-40B4-BE49-F238E27FC236}">
                <a16:creationId xmlns:a16="http://schemas.microsoft.com/office/drawing/2014/main" xmlns="" id="{6EF5B22E-7EAA-EF0A-1D44-8BC9F9CA7B54}"/>
              </a:ext>
            </a:extLst>
          </p:cNvPr>
          <p:cNvPicPr>
            <a:picLocks noChangeAspect="1"/>
          </p:cNvPicPr>
          <p:nvPr/>
        </p:nvPicPr>
        <p:blipFill>
          <a:blip r:embed="rId3"/>
          <a:srcRect t="23132"/>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6" name="Resim 5" descr="bina, dış mekan, giyim, gölge, ton içeren bir resim&#10;&#10;Açıklama otomatik olarak oluşturuldu">
            <a:extLst>
              <a:ext uri="{FF2B5EF4-FFF2-40B4-BE49-F238E27FC236}">
                <a16:creationId xmlns:a16="http://schemas.microsoft.com/office/drawing/2014/main" xmlns="" id="{C73EDB27-FE87-AC7E-A807-380507BF0582}"/>
              </a:ext>
            </a:extLst>
          </p:cNvPr>
          <p:cNvPicPr>
            <a:picLocks noChangeAspect="1"/>
          </p:cNvPicPr>
          <p:nvPr/>
        </p:nvPicPr>
        <p:blipFill>
          <a:blip r:embed="rId4"/>
          <a:srcRect t="24852"/>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13" name="Group 12">
            <a:extLst>
              <a:ext uri="{FF2B5EF4-FFF2-40B4-BE49-F238E27FC236}">
                <a16:creationId xmlns:a16="http://schemas.microsoft.com/office/drawing/2014/main" xmlns="" id="{A50943B0-FDF7-4C2C-B784-9208C945A8C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3528992"/>
            <a:ext cx="12192000" cy="757168"/>
            <a:chOff x="0" y="2959818"/>
            <a:chExt cx="12192000" cy="757168"/>
          </a:xfrm>
        </p:grpSpPr>
        <p:sp>
          <p:nvSpPr>
            <p:cNvPr id="14" name="Freeform: Shape 13">
              <a:extLst>
                <a:ext uri="{FF2B5EF4-FFF2-40B4-BE49-F238E27FC236}">
                  <a16:creationId xmlns:a16="http://schemas.microsoft.com/office/drawing/2014/main" xmlns="" id="{64021FAB-FA86-49DE-8FC9-585A1729B7F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xmlns="" id="{7B58B526-A432-4EB5-AA70-2BB897257A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İçerik Yer Tutucusu 2">
            <a:extLst>
              <a:ext uri="{FF2B5EF4-FFF2-40B4-BE49-F238E27FC236}">
                <a16:creationId xmlns:a16="http://schemas.microsoft.com/office/drawing/2014/main" xmlns="" id="{6935580A-4E1C-9F36-682E-2B80687394FD}"/>
              </a:ext>
            </a:extLst>
          </p:cNvPr>
          <p:cNvSpPr>
            <a:spLocks noGrp="1"/>
          </p:cNvSpPr>
          <p:nvPr>
            <p:ph idx="1"/>
          </p:nvPr>
        </p:nvSpPr>
        <p:spPr>
          <a:xfrm>
            <a:off x="4190335" y="4164689"/>
            <a:ext cx="7577719" cy="2420936"/>
          </a:xfrm>
        </p:spPr>
        <p:txBody>
          <a:bodyPr vert="horz" lIns="91440" tIns="45720" rIns="91440" bIns="45720" rtlCol="0" anchor="t">
            <a:noAutofit/>
          </a:bodyPr>
          <a:lstStyle/>
          <a:p>
            <a:pPr marL="0" indent="0">
              <a:buNone/>
            </a:pPr>
            <a:r>
              <a:rPr lang="tr-TR" sz="1800" b="1" dirty="0">
                <a:solidFill>
                  <a:schemeClr val="tx1">
                    <a:lumMod val="95000"/>
                    <a:lumOff val="5000"/>
                  </a:schemeClr>
                </a:solidFill>
                <a:latin typeface="Calibri"/>
                <a:ea typeface="Calibri"/>
                <a:cs typeface="Calibri"/>
              </a:rPr>
              <a:t>Enerji Tasarrufu</a:t>
            </a:r>
          </a:p>
          <a:p>
            <a:pPr marL="0" indent="0">
              <a:buNone/>
            </a:pPr>
            <a:r>
              <a:rPr lang="tr-TR" sz="1600" dirty="0">
                <a:solidFill>
                  <a:schemeClr val="tx1">
                    <a:lumMod val="95000"/>
                    <a:lumOff val="5000"/>
                  </a:schemeClr>
                </a:solidFill>
                <a:latin typeface="Calibri"/>
                <a:ea typeface="Calibri"/>
                <a:cs typeface="Calibri"/>
              </a:rPr>
              <a:t>Enerji tüketimimizi azaltmaya yönelik;</a:t>
            </a:r>
          </a:p>
          <a:p>
            <a:r>
              <a:rPr lang="tr-TR" sz="1600" dirty="0">
                <a:solidFill>
                  <a:schemeClr val="tx1">
                    <a:lumMod val="95000"/>
                    <a:lumOff val="5000"/>
                  </a:schemeClr>
                </a:solidFill>
                <a:latin typeface="Calibri"/>
                <a:ea typeface="Calibri"/>
                <a:cs typeface="Calibri"/>
              </a:rPr>
              <a:t>Isı kaybını önlemeye yönelik dış mekanlara açılan yerlerde hava perdesi bulunmaktadır.</a:t>
            </a:r>
          </a:p>
          <a:p>
            <a:r>
              <a:rPr lang="tr-TR" sz="1600" dirty="0">
                <a:solidFill>
                  <a:schemeClr val="tx1">
                    <a:lumMod val="95000"/>
                    <a:lumOff val="5000"/>
                  </a:schemeClr>
                </a:solidFill>
                <a:latin typeface="Calibri"/>
                <a:ea typeface="Calibri"/>
                <a:cs typeface="Calibri"/>
              </a:rPr>
              <a:t>Odalarımızda enerji kartları kullanılmaktadır.</a:t>
            </a:r>
          </a:p>
          <a:p>
            <a:r>
              <a:rPr lang="tr-TR" sz="1600" dirty="0">
                <a:solidFill>
                  <a:schemeClr val="tx1">
                    <a:lumMod val="95000"/>
                    <a:lumOff val="5000"/>
                  </a:schemeClr>
                </a:solidFill>
                <a:latin typeface="Calibri"/>
                <a:ea typeface="Calibri"/>
                <a:cs typeface="Calibri"/>
              </a:rPr>
              <a:t>Genel mekanlarımızda çoğunluk olarak fotoselli aydınlatmalar kullanılmaktadır. Dış mekan aydınlatmasında ise </a:t>
            </a:r>
            <a:r>
              <a:rPr lang="tr-TR" sz="1600" dirty="0" err="1">
                <a:solidFill>
                  <a:schemeClr val="tx1">
                    <a:lumMod val="95000"/>
                    <a:lumOff val="5000"/>
                  </a:schemeClr>
                </a:solidFill>
                <a:latin typeface="Calibri"/>
                <a:ea typeface="Calibri"/>
                <a:cs typeface="Calibri"/>
              </a:rPr>
              <a:t>timer</a:t>
            </a:r>
            <a:r>
              <a:rPr lang="tr-TR" sz="1600" dirty="0">
                <a:solidFill>
                  <a:schemeClr val="tx1">
                    <a:lumMod val="95000"/>
                    <a:lumOff val="5000"/>
                  </a:schemeClr>
                </a:solidFill>
                <a:latin typeface="Calibri"/>
                <a:ea typeface="Calibri"/>
                <a:cs typeface="Calibri"/>
              </a:rPr>
              <a:t> aydınlatma sistemi kullanılmaktadır. </a:t>
            </a:r>
          </a:p>
          <a:p>
            <a:endParaRPr lang="tr-TR" sz="600" dirty="0">
              <a:solidFill>
                <a:schemeClr val="bg1">
                  <a:alpha val="80000"/>
                </a:schemeClr>
              </a:solidFill>
              <a:latin typeface="Calibri"/>
              <a:ea typeface="Calibri"/>
              <a:cs typeface="Calibri"/>
            </a:endParaRPr>
          </a:p>
        </p:txBody>
      </p:sp>
    </p:spTree>
    <p:extLst>
      <p:ext uri="{BB962C8B-B14F-4D97-AF65-F5344CB8AC3E}">
        <p14:creationId xmlns:p14="http://schemas.microsoft.com/office/powerpoint/2010/main" val="3242809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5">
            <a:extLst>
              <a:ext uri="{FF2B5EF4-FFF2-40B4-BE49-F238E27FC236}">
                <a16:creationId xmlns:a16="http://schemas.microsoft.com/office/drawing/2014/main" xmlns="" id="{114C78B5-EC6B-4A39-8860-7051008674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xmlns="" id="{313E4D00-D5B6-249A-197E-C5960879227E}"/>
              </a:ext>
            </a:extLst>
          </p:cNvPr>
          <p:cNvSpPr>
            <a:spLocks noGrp="1"/>
          </p:cNvSpPr>
          <p:nvPr>
            <p:ph type="title"/>
          </p:nvPr>
        </p:nvSpPr>
        <p:spPr>
          <a:xfrm>
            <a:off x="838200" y="4669978"/>
            <a:ext cx="4391024" cy="1173700"/>
          </a:xfrm>
        </p:spPr>
        <p:txBody>
          <a:bodyPr anchor="t">
            <a:normAutofit/>
          </a:bodyPr>
          <a:lstStyle/>
          <a:p>
            <a:r>
              <a:rPr lang="tr-TR" sz="4000" dirty="0">
                <a:solidFill>
                  <a:schemeClr val="tx1">
                    <a:lumMod val="95000"/>
                    <a:lumOff val="5000"/>
                  </a:schemeClr>
                </a:solidFill>
              </a:rPr>
              <a:t>Ne Yapıyoruz?</a:t>
            </a:r>
          </a:p>
        </p:txBody>
      </p:sp>
      <p:pic>
        <p:nvPicPr>
          <p:cNvPr id="5" name="Resim 4" descr="suya batmak, lavabo, iç mekan, boru tesisatı bağlantı parçası, musluk içeren bir resim&#10;&#10;Açıklama otomatik olarak oluşturuldu">
            <a:extLst>
              <a:ext uri="{FF2B5EF4-FFF2-40B4-BE49-F238E27FC236}">
                <a16:creationId xmlns:a16="http://schemas.microsoft.com/office/drawing/2014/main" xmlns="" id="{376C1B92-8ECD-F01F-9513-1FBE1CED8480}"/>
              </a:ext>
            </a:extLst>
          </p:cNvPr>
          <p:cNvPicPr>
            <a:picLocks noChangeAspect="1"/>
          </p:cNvPicPr>
          <p:nvPr/>
        </p:nvPicPr>
        <p:blipFill>
          <a:blip r:embed="rId2"/>
          <a:srcRect l="10284" r="12878" b="-2"/>
          <a:stretch/>
        </p:blipFill>
        <p:spPr>
          <a:xfrm>
            <a:off x="3912378" y="9"/>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7" name="Resim 6" descr="bitki, dış mekan, yeryüzü bitkisi, yer içeren bir resim&#10;&#10;Açıklama otomatik olarak oluşturuldu">
            <a:extLst>
              <a:ext uri="{FF2B5EF4-FFF2-40B4-BE49-F238E27FC236}">
                <a16:creationId xmlns:a16="http://schemas.microsoft.com/office/drawing/2014/main" xmlns="" id="{DC09B112-07CF-0ABF-2925-1D9B6D8E0F60}"/>
              </a:ext>
            </a:extLst>
          </p:cNvPr>
          <p:cNvPicPr>
            <a:picLocks noChangeAspect="1"/>
          </p:cNvPicPr>
          <p:nvPr/>
        </p:nvPicPr>
        <p:blipFill>
          <a:blip r:embed="rId3"/>
          <a:srcRect t="12363" b="10769"/>
          <a:stretch/>
        </p:blipFill>
        <p:spPr>
          <a:xfrm>
            <a:off x="-5685"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4" name="Resim 3" descr="boru tesisatı bağlantı parçası, suya batmak, lavabo, musluk, banyo, tuvalet içeren bir resim&#10;&#10;Açıklama otomatik olarak oluşturuldu">
            <a:extLst>
              <a:ext uri="{FF2B5EF4-FFF2-40B4-BE49-F238E27FC236}">
                <a16:creationId xmlns:a16="http://schemas.microsoft.com/office/drawing/2014/main" xmlns="" id="{CC6CB7FB-987F-FA62-59B1-FE9A27DA03CF}"/>
              </a:ext>
            </a:extLst>
          </p:cNvPr>
          <p:cNvPicPr>
            <a:picLocks noChangeAspect="1"/>
          </p:cNvPicPr>
          <p:nvPr/>
        </p:nvPicPr>
        <p:blipFill>
          <a:blip r:embed="rId4"/>
          <a:srcRect t="24852"/>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24" name="Group 27">
            <a:extLst>
              <a:ext uri="{FF2B5EF4-FFF2-40B4-BE49-F238E27FC236}">
                <a16:creationId xmlns:a16="http://schemas.microsoft.com/office/drawing/2014/main" xmlns="" id="{A50943B0-FDF7-4C2C-B784-9208C945A8C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3528992"/>
            <a:ext cx="12192000" cy="757168"/>
            <a:chOff x="0" y="2959818"/>
            <a:chExt cx="12192000" cy="757168"/>
          </a:xfrm>
        </p:grpSpPr>
        <p:sp>
          <p:nvSpPr>
            <p:cNvPr id="29" name="Freeform: Shape 28">
              <a:extLst>
                <a:ext uri="{FF2B5EF4-FFF2-40B4-BE49-F238E27FC236}">
                  <a16:creationId xmlns:a16="http://schemas.microsoft.com/office/drawing/2014/main" xmlns="" id="{64021FAB-FA86-49DE-8FC9-585A1729B7F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xmlns="" id="{7B58B526-A432-4EB5-AA70-2BB897257A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İçerik Yer Tutucusu 2">
            <a:extLst>
              <a:ext uri="{FF2B5EF4-FFF2-40B4-BE49-F238E27FC236}">
                <a16:creationId xmlns:a16="http://schemas.microsoft.com/office/drawing/2014/main" xmlns="" id="{19E64022-CBE6-2272-B5FD-9EB27CE99E51}"/>
              </a:ext>
            </a:extLst>
          </p:cNvPr>
          <p:cNvSpPr>
            <a:spLocks noGrp="1"/>
          </p:cNvSpPr>
          <p:nvPr>
            <p:ph idx="1"/>
          </p:nvPr>
        </p:nvSpPr>
        <p:spPr>
          <a:xfrm>
            <a:off x="4549634" y="4470566"/>
            <a:ext cx="7148535" cy="2135111"/>
          </a:xfrm>
        </p:spPr>
        <p:txBody>
          <a:bodyPr vert="horz" lIns="91440" tIns="45720" rIns="91440" bIns="45720" rtlCol="0" anchor="t">
            <a:noAutofit/>
          </a:bodyPr>
          <a:lstStyle/>
          <a:p>
            <a:pPr marL="0" indent="0">
              <a:buNone/>
            </a:pPr>
            <a:r>
              <a:rPr lang="tr-TR" sz="1600" b="1" dirty="0">
                <a:solidFill>
                  <a:schemeClr val="tx1">
                    <a:lumMod val="95000"/>
                    <a:lumOff val="5000"/>
                  </a:schemeClr>
                </a:solidFill>
                <a:latin typeface="Calibri"/>
                <a:ea typeface="Calibri"/>
                <a:cs typeface="Calibri"/>
              </a:rPr>
              <a:t>Su Tasarrufu</a:t>
            </a:r>
          </a:p>
          <a:p>
            <a:pPr marL="0" indent="0">
              <a:buNone/>
            </a:pPr>
            <a:r>
              <a:rPr lang="tr-TR" sz="1600" dirty="0">
                <a:solidFill>
                  <a:schemeClr val="tx1">
                    <a:lumMod val="95000"/>
                    <a:lumOff val="5000"/>
                  </a:schemeClr>
                </a:solidFill>
                <a:latin typeface="Calibri"/>
                <a:ea typeface="Calibri"/>
                <a:cs typeface="Calibri"/>
              </a:rPr>
              <a:t>Su tüketimini azaltmaya yönelik;</a:t>
            </a:r>
          </a:p>
          <a:p>
            <a:r>
              <a:rPr lang="tr-TR" sz="1600" dirty="0">
                <a:solidFill>
                  <a:schemeClr val="tx1">
                    <a:lumMod val="95000"/>
                    <a:lumOff val="5000"/>
                  </a:schemeClr>
                </a:solidFill>
                <a:latin typeface="Calibri"/>
                <a:ea typeface="Calibri"/>
                <a:cs typeface="Calibri"/>
              </a:rPr>
              <a:t>Bahçe sulamada damlama sistemi kullanılmakta,</a:t>
            </a:r>
          </a:p>
          <a:p>
            <a:r>
              <a:rPr lang="tr-TR" sz="1600" dirty="0">
                <a:solidFill>
                  <a:schemeClr val="tx1">
                    <a:lumMod val="95000"/>
                    <a:lumOff val="5000"/>
                  </a:schemeClr>
                </a:solidFill>
                <a:latin typeface="Calibri"/>
                <a:ea typeface="Calibri"/>
                <a:cs typeface="Calibri"/>
              </a:rPr>
              <a:t>Genel mekanlarımızda fotoselli musluklar bulunmaktadır ve musluk başlıklarında </a:t>
            </a:r>
            <a:r>
              <a:rPr lang="tr-TR" sz="1600" err="1">
                <a:solidFill>
                  <a:schemeClr val="tx1">
                    <a:lumMod val="95000"/>
                    <a:lumOff val="5000"/>
                  </a:schemeClr>
                </a:solidFill>
                <a:latin typeface="Calibri"/>
                <a:ea typeface="Calibri"/>
                <a:cs typeface="Calibri"/>
              </a:rPr>
              <a:t>perlatör</a:t>
            </a:r>
            <a:r>
              <a:rPr lang="tr-TR" sz="1600" dirty="0">
                <a:solidFill>
                  <a:schemeClr val="tx1">
                    <a:lumMod val="95000"/>
                    <a:lumOff val="5000"/>
                  </a:schemeClr>
                </a:solidFill>
                <a:latin typeface="Calibri"/>
                <a:ea typeface="Calibri"/>
                <a:cs typeface="Calibri"/>
              </a:rPr>
              <a:t> kullanılmaktadır. </a:t>
            </a:r>
            <a:endParaRPr lang="tr-TR" sz="1600" dirty="0">
              <a:solidFill>
                <a:schemeClr val="tx1">
                  <a:lumMod val="95000"/>
                  <a:lumOff val="5000"/>
                </a:schemeClr>
              </a:solidFill>
            </a:endParaRPr>
          </a:p>
          <a:p>
            <a:endParaRPr lang="tr-TR" sz="800">
              <a:solidFill>
                <a:schemeClr val="bg1">
                  <a:alpha val="80000"/>
                </a:schemeClr>
              </a:solidFill>
            </a:endParaRPr>
          </a:p>
        </p:txBody>
      </p:sp>
    </p:spTree>
    <p:extLst>
      <p:ext uri="{BB962C8B-B14F-4D97-AF65-F5344CB8AC3E}">
        <p14:creationId xmlns:p14="http://schemas.microsoft.com/office/powerpoint/2010/main" val="3090948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xmlns="" id="{1E9986A5-A7D1-4022-BAC0-885FB7A141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xmlns="" id="{9BD348B5-51DD-AFA7-3A75-9009749DA418}"/>
              </a:ext>
            </a:extLst>
          </p:cNvPr>
          <p:cNvSpPr>
            <a:spLocks noGrp="1"/>
          </p:cNvSpPr>
          <p:nvPr>
            <p:ph type="title"/>
          </p:nvPr>
        </p:nvSpPr>
        <p:spPr>
          <a:xfrm>
            <a:off x="630936" y="4544570"/>
            <a:ext cx="3344528" cy="1703830"/>
          </a:xfrm>
        </p:spPr>
        <p:txBody>
          <a:bodyPr anchor="ctr">
            <a:normAutofit/>
          </a:bodyPr>
          <a:lstStyle/>
          <a:p>
            <a:r>
              <a:rPr lang="tr-TR" sz="3600" dirty="0">
                <a:latin typeface="Calibri" panose="020F0502020204030204" pitchFamily="34" charset="0"/>
                <a:cs typeface="Calibri" panose="020F0502020204030204" pitchFamily="34" charset="0"/>
              </a:rPr>
              <a:t>Ne Yapıyoruz?</a:t>
            </a:r>
          </a:p>
        </p:txBody>
      </p:sp>
      <p:pic>
        <p:nvPicPr>
          <p:cNvPr id="5" name="Resim 4" descr="duvar, iç mekan, giyim, kişi, şahıs içeren bir resim&#10;&#10;Açıklama otomatik olarak oluşturuldu">
            <a:extLst>
              <a:ext uri="{FF2B5EF4-FFF2-40B4-BE49-F238E27FC236}">
                <a16:creationId xmlns:a16="http://schemas.microsoft.com/office/drawing/2014/main" xmlns="" id="{5D0BB94A-14F7-A1A1-2867-64E59E9EC227}"/>
              </a:ext>
            </a:extLst>
          </p:cNvPr>
          <p:cNvPicPr>
            <a:picLocks noChangeAspect="1"/>
          </p:cNvPicPr>
          <p:nvPr/>
        </p:nvPicPr>
        <p:blipFill>
          <a:blip r:embed="rId2"/>
          <a:srcRect r="-4" b="18750"/>
          <a:stretch/>
        </p:blipFill>
        <p:spPr>
          <a:xfrm>
            <a:off x="20" y="-1"/>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pic>
        <p:nvPicPr>
          <p:cNvPr id="4" name="Resim 3" descr="giyim, kişi, şahıs, duvar, iç mekan içeren bir resim&#10;&#10;Açıklama otomatik olarak oluşturuldu">
            <a:extLst>
              <a:ext uri="{FF2B5EF4-FFF2-40B4-BE49-F238E27FC236}">
                <a16:creationId xmlns:a16="http://schemas.microsoft.com/office/drawing/2014/main" xmlns="" id="{3553C110-70EA-F6B4-25AD-7A37A94DC6F7}"/>
              </a:ext>
            </a:extLst>
          </p:cNvPr>
          <p:cNvPicPr>
            <a:picLocks noChangeAspect="1"/>
          </p:cNvPicPr>
          <p:nvPr/>
        </p:nvPicPr>
        <p:blipFill>
          <a:blip r:embed="rId3"/>
          <a:srcRect r="1" b="16597"/>
          <a:stretch/>
        </p:blipFill>
        <p:spPr>
          <a:xfrm>
            <a:off x="4148881"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3" name="Resim 2" descr="giyim, kişi, şahıs, duvar, iç mekan içeren bir resim&#10;&#10;Açıklama otomatik olarak oluşturuldu">
            <a:extLst>
              <a:ext uri="{FF2B5EF4-FFF2-40B4-BE49-F238E27FC236}">
                <a16:creationId xmlns:a16="http://schemas.microsoft.com/office/drawing/2014/main" xmlns="" id="{A403FF86-8BEF-4A51-8694-77528E045128}"/>
              </a:ext>
            </a:extLst>
          </p:cNvPr>
          <p:cNvPicPr>
            <a:picLocks noChangeAspect="1"/>
          </p:cNvPicPr>
          <p:nvPr/>
        </p:nvPicPr>
        <p:blipFill>
          <a:blip r:embed="rId4"/>
          <a:srcRect r="-4" b="19189"/>
          <a:stretch/>
        </p:blipFill>
        <p:spPr>
          <a:xfrm>
            <a:off x="8194953" y="-1"/>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p:sp>
        <p:nvSpPr>
          <p:cNvPr id="16" name="sketch line">
            <a:extLst>
              <a:ext uri="{FF2B5EF4-FFF2-40B4-BE49-F238E27FC236}">
                <a16:creationId xmlns:a16="http://schemas.microsoft.com/office/drawing/2014/main" xmlns="" id="{D2758DA7-6A89-49A1-B9F5-546D993242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3422904" y="5413767"/>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çerik Yer Tutucusu 8">
            <a:extLst>
              <a:ext uri="{FF2B5EF4-FFF2-40B4-BE49-F238E27FC236}">
                <a16:creationId xmlns:a16="http://schemas.microsoft.com/office/drawing/2014/main" xmlns="" id="{90B5C44F-8BEC-4F9B-F9F6-216EAC0C468D}"/>
              </a:ext>
            </a:extLst>
          </p:cNvPr>
          <p:cNvSpPr>
            <a:spLocks noGrp="1"/>
          </p:cNvSpPr>
          <p:nvPr>
            <p:ph idx="1"/>
          </p:nvPr>
        </p:nvSpPr>
        <p:spPr>
          <a:xfrm>
            <a:off x="4413582" y="4544570"/>
            <a:ext cx="7147481" cy="1703830"/>
          </a:xfrm>
        </p:spPr>
        <p:txBody>
          <a:bodyPr vert="horz" lIns="91440" tIns="45720" rIns="91440" bIns="45720" rtlCol="0" anchor="ctr">
            <a:normAutofit/>
          </a:bodyPr>
          <a:lstStyle/>
          <a:p>
            <a:pPr marL="0" indent="0">
              <a:buNone/>
            </a:pPr>
            <a:r>
              <a:rPr lang="tr-TR" sz="1500" b="1" dirty="0">
                <a:latin typeface="Calibri"/>
                <a:cs typeface="Calibri"/>
              </a:rPr>
              <a:t>Bölgemizin Eğitimine Destek</a:t>
            </a:r>
            <a:endParaRPr lang="tr-TR"/>
          </a:p>
          <a:p>
            <a:r>
              <a:rPr lang="tr-TR" sz="1500" dirty="0">
                <a:latin typeface="Calibri"/>
                <a:cs typeface="Calibri"/>
              </a:rPr>
              <a:t>Öğrencilerin eğitimine katkı sağlamak ve destek olmak amaçlı </a:t>
            </a:r>
            <a:r>
              <a:rPr lang="tr-TR" sz="1500" dirty="0" err="1">
                <a:latin typeface="Calibri"/>
                <a:ea typeface="+mn-lt"/>
                <a:cs typeface="Calibri"/>
              </a:rPr>
              <a:t>Vox</a:t>
            </a:r>
            <a:r>
              <a:rPr lang="tr-TR" sz="1500" dirty="0">
                <a:latin typeface="Calibri"/>
                <a:ea typeface="+mn-lt"/>
                <a:cs typeface="Calibri"/>
              </a:rPr>
              <a:t> Maris </a:t>
            </a:r>
            <a:r>
              <a:rPr lang="tr-TR" sz="1500" dirty="0" err="1">
                <a:latin typeface="Calibri"/>
                <a:ea typeface="+mn-lt"/>
                <a:cs typeface="Calibri"/>
              </a:rPr>
              <a:t>Resort</a:t>
            </a:r>
            <a:r>
              <a:rPr lang="tr-TR" sz="1500" dirty="0">
                <a:latin typeface="Calibri"/>
                <a:ea typeface="+mn-lt"/>
                <a:cs typeface="Calibri"/>
              </a:rPr>
              <a:t> Otel olarak, </a:t>
            </a:r>
            <a:r>
              <a:rPr lang="tr-TR" sz="1500" dirty="0">
                <a:latin typeface="Calibri"/>
                <a:ea typeface="+mn-lt"/>
                <a:cs typeface="+mn-lt"/>
              </a:rPr>
              <a:t>Manavgat Gevher Nesibe Özel Eğitim Uygulama Okulu'nda ki 50 öğrencimize çanta, beslenme çantası ve kalemlik yardımı yapılmıştır. </a:t>
            </a:r>
            <a:endParaRPr lang="tr-TR" sz="1500" dirty="0">
              <a:latin typeface="Calibri"/>
              <a:cs typeface="Calibri"/>
            </a:endParaRPr>
          </a:p>
          <a:p>
            <a:r>
              <a:rPr lang="tr-TR" sz="1500" dirty="0">
                <a:latin typeface="Calibri"/>
                <a:cs typeface="Calibri"/>
              </a:rPr>
              <a:t>Bölgemizde ki öğrencilerin eğitimine katkı sağlamak amaçlı tesisimiz bünyesinde stajyer öğrencilerimiz eğitim görmüştür. </a:t>
            </a:r>
          </a:p>
        </p:txBody>
      </p:sp>
      <p:pic>
        <p:nvPicPr>
          <p:cNvPr id="10" name="Resim 9" descr="yazı tipi, grafik, logo, simge, sembol içeren bir resim&#10;&#10;Açıklama otomatik olarak oluşturuldu">
            <a:extLst>
              <a:ext uri="{FF2B5EF4-FFF2-40B4-BE49-F238E27FC236}">
                <a16:creationId xmlns:a16="http://schemas.microsoft.com/office/drawing/2014/main" xmlns="" id="{FEF802A1-7958-9966-1503-5ECCD510AC2E}"/>
              </a:ext>
            </a:extLst>
          </p:cNvPr>
          <p:cNvPicPr>
            <a:picLocks noChangeAspect="1"/>
          </p:cNvPicPr>
          <p:nvPr/>
        </p:nvPicPr>
        <p:blipFill>
          <a:blip r:embed="rId5"/>
          <a:stretch>
            <a:fillRect/>
          </a:stretch>
        </p:blipFill>
        <p:spPr>
          <a:xfrm>
            <a:off x="10110022" y="597845"/>
            <a:ext cx="1168700" cy="631689"/>
          </a:xfrm>
          <a:prstGeom prst="rect">
            <a:avLst/>
          </a:prstGeom>
        </p:spPr>
      </p:pic>
    </p:spTree>
    <p:extLst>
      <p:ext uri="{BB962C8B-B14F-4D97-AF65-F5344CB8AC3E}">
        <p14:creationId xmlns:p14="http://schemas.microsoft.com/office/powerpoint/2010/main" val="3112558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xmlns="" id="{9F79630B-0F0B-446E-A637-38FA8F61D1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B3437C99-FC8E-4311-B48A-F0C4C329B1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xmlns="" id="{92F590FA-1256-8FD1-99E6-F559959D4E6E}"/>
              </a:ext>
            </a:extLst>
          </p:cNvPr>
          <p:cNvSpPr>
            <a:spLocks noGrp="1"/>
          </p:cNvSpPr>
          <p:nvPr>
            <p:ph type="title"/>
          </p:nvPr>
        </p:nvSpPr>
        <p:spPr>
          <a:xfrm>
            <a:off x="1137035" y="609600"/>
            <a:ext cx="3595678" cy="1330839"/>
          </a:xfrm>
        </p:spPr>
        <p:txBody>
          <a:bodyPr>
            <a:normAutofit/>
          </a:bodyPr>
          <a:lstStyle/>
          <a:p>
            <a:r>
              <a:rPr lang="tr-TR">
                <a:latin typeface="Calibri Light"/>
                <a:cs typeface="Calibri Light"/>
              </a:rPr>
              <a:t/>
            </a:r>
            <a:br>
              <a:rPr lang="tr-TR">
                <a:latin typeface="Calibri Light"/>
                <a:cs typeface="Calibri Light"/>
              </a:rPr>
            </a:br>
            <a:r>
              <a:rPr lang="tr-TR">
                <a:latin typeface="Calibri"/>
                <a:cs typeface="Calibri Light"/>
              </a:rPr>
              <a:t>Ne Yapıyoruz?</a:t>
            </a:r>
          </a:p>
        </p:txBody>
      </p:sp>
      <p:sp>
        <p:nvSpPr>
          <p:cNvPr id="3" name="İçerik Yer Tutucusu 2">
            <a:extLst>
              <a:ext uri="{FF2B5EF4-FFF2-40B4-BE49-F238E27FC236}">
                <a16:creationId xmlns:a16="http://schemas.microsoft.com/office/drawing/2014/main" xmlns="" id="{5D9F0B8F-AA3A-E8EE-7DCE-59083B619EF1}"/>
              </a:ext>
            </a:extLst>
          </p:cNvPr>
          <p:cNvSpPr>
            <a:spLocks noGrp="1"/>
          </p:cNvSpPr>
          <p:nvPr>
            <p:ph idx="1"/>
          </p:nvPr>
        </p:nvSpPr>
        <p:spPr>
          <a:xfrm>
            <a:off x="1137034" y="2194102"/>
            <a:ext cx="3158741" cy="3908586"/>
          </a:xfrm>
        </p:spPr>
        <p:txBody>
          <a:bodyPr vert="horz" lIns="91440" tIns="45720" rIns="91440" bIns="45720" rtlCol="0">
            <a:normAutofit/>
          </a:bodyPr>
          <a:lstStyle/>
          <a:p>
            <a:pPr marL="0" indent="0">
              <a:buNone/>
            </a:pPr>
            <a:r>
              <a:rPr lang="tr-TR" sz="2000" b="1" dirty="0">
                <a:latin typeface="Calibri"/>
                <a:cs typeface="Calibri"/>
              </a:rPr>
              <a:t>Hayvan Dostlarımız</a:t>
            </a:r>
            <a:endParaRPr lang="tr-TR" sz="2000" dirty="0"/>
          </a:p>
          <a:p>
            <a:r>
              <a:rPr lang="tr-TR" sz="2000" dirty="0">
                <a:latin typeface="Calibri"/>
                <a:cs typeface="Calibri"/>
              </a:rPr>
              <a:t>Kedilerimiz için kedi evimiz mevcuttur. Hem misafirlerimiz hem de tesis personellerimiz gerekli bakımlarını karşılamaktadır.</a:t>
            </a:r>
            <a:endParaRPr lang="tr-TR" sz="2000" dirty="0">
              <a:latin typeface="Calibri"/>
              <a:ea typeface="Calibri"/>
              <a:cs typeface="Calibri"/>
            </a:endParaRPr>
          </a:p>
          <a:p>
            <a:r>
              <a:rPr lang="tr-TR" sz="2000" dirty="0">
                <a:latin typeface="Calibri"/>
                <a:cs typeface="Calibri"/>
              </a:rPr>
              <a:t>Artan yemek artıkları tesis içerisinde ve dışarısında ki hayvan dostlarımıza verilmektedir. </a:t>
            </a:r>
            <a:endParaRPr lang="tr-TR" sz="2000" dirty="0"/>
          </a:p>
          <a:p>
            <a:pPr marL="0" indent="0">
              <a:buNone/>
            </a:pPr>
            <a:endParaRPr lang="tr-TR" sz="2000">
              <a:latin typeface="Calibri"/>
              <a:cs typeface="Calibri"/>
            </a:endParaRPr>
          </a:p>
          <a:p>
            <a:endParaRPr lang="tr-TR" sz="2000"/>
          </a:p>
        </p:txBody>
      </p:sp>
      <p:pic>
        <p:nvPicPr>
          <p:cNvPr id="4" name="Resim 3" descr="çim, dış mekan, mobilya, bitki içeren bir resim&#10;&#10;Açıklama otomatik olarak oluşturuldu">
            <a:extLst>
              <a:ext uri="{FF2B5EF4-FFF2-40B4-BE49-F238E27FC236}">
                <a16:creationId xmlns:a16="http://schemas.microsoft.com/office/drawing/2014/main" xmlns="" id="{D11AC2A7-9462-E094-DB4B-E2EAB7C4F813}"/>
              </a:ext>
            </a:extLst>
          </p:cNvPr>
          <p:cNvPicPr>
            <a:picLocks noChangeAspect="1"/>
          </p:cNvPicPr>
          <p:nvPr/>
        </p:nvPicPr>
        <p:blipFill>
          <a:blip r:embed="rId2"/>
          <a:srcRect t="28995"/>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pic>
        <p:nvPicPr>
          <p:cNvPr id="8" name="Resim 7" descr="yazı tipi, grafik, logo, simge, sembol içeren bir resim&#10;&#10;Açıklama otomatik olarak oluşturuldu">
            <a:extLst>
              <a:ext uri="{FF2B5EF4-FFF2-40B4-BE49-F238E27FC236}">
                <a16:creationId xmlns:a16="http://schemas.microsoft.com/office/drawing/2014/main" xmlns="" id="{FEF802A1-7958-9966-1503-5ECCD510AC2E}"/>
              </a:ext>
            </a:extLst>
          </p:cNvPr>
          <p:cNvPicPr>
            <a:picLocks noChangeAspect="1"/>
          </p:cNvPicPr>
          <p:nvPr/>
        </p:nvPicPr>
        <p:blipFill>
          <a:blip r:embed="rId3"/>
          <a:stretch>
            <a:fillRect/>
          </a:stretch>
        </p:blipFill>
        <p:spPr>
          <a:xfrm>
            <a:off x="10110022" y="597845"/>
            <a:ext cx="1168700" cy="631689"/>
          </a:xfrm>
          <a:prstGeom prst="rect">
            <a:avLst/>
          </a:prstGeom>
        </p:spPr>
      </p:pic>
    </p:spTree>
    <p:extLst>
      <p:ext uri="{BB962C8B-B14F-4D97-AF65-F5344CB8AC3E}">
        <p14:creationId xmlns:p14="http://schemas.microsoft.com/office/powerpoint/2010/main" val="1732779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861AF017-741B-4CC0-B7C2-C9B94E5B81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xmlns="" id="{D2A542E6-1924-4FE2-89D1-3CB19468C1F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xmlns="" id="{1F353183-2147-472B-AD7D-4A085FF6A42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FAAA42C8-A082-4DFD-A5F3-FC9EF825B1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xmlns="" id="{5FC9E5C3-B8DC-4532-8C1F-4D5331C64C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3863975" y="-12"/>
            <a:ext cx="8328026" cy="685799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 name="Başlık 1">
            <a:extLst>
              <a:ext uri="{FF2B5EF4-FFF2-40B4-BE49-F238E27FC236}">
                <a16:creationId xmlns:a16="http://schemas.microsoft.com/office/drawing/2014/main" xmlns="" id="{F2F48C0C-D5AF-E111-94F9-133F77929003}"/>
              </a:ext>
            </a:extLst>
          </p:cNvPr>
          <p:cNvSpPr>
            <a:spLocks noGrp="1"/>
          </p:cNvSpPr>
          <p:nvPr>
            <p:ph type="title"/>
          </p:nvPr>
        </p:nvSpPr>
        <p:spPr>
          <a:xfrm>
            <a:off x="6252995" y="1101106"/>
            <a:ext cx="5256213" cy="539750"/>
          </a:xfrm>
        </p:spPr>
        <p:txBody>
          <a:bodyPr anchor="t">
            <a:normAutofit/>
          </a:bodyPr>
          <a:lstStyle/>
          <a:p>
            <a:r>
              <a:rPr lang="tr-TR" sz="2800" dirty="0">
                <a:latin typeface="Calibri"/>
                <a:cs typeface="Calibri Light"/>
              </a:rPr>
              <a:t>Ne yapıyoruz?</a:t>
            </a:r>
          </a:p>
        </p:txBody>
      </p:sp>
      <p:pic>
        <p:nvPicPr>
          <p:cNvPr id="5" name="Resim 4" descr="iç mekan, iç mekan tasarımı, tavan, zemin içeren bir resim&#10;&#10;Açıklama otomatik olarak oluşturuldu">
            <a:extLst>
              <a:ext uri="{FF2B5EF4-FFF2-40B4-BE49-F238E27FC236}">
                <a16:creationId xmlns:a16="http://schemas.microsoft.com/office/drawing/2014/main" xmlns="" id="{7FA61A61-BA17-8BC4-2C10-32FBDEE19A2E}"/>
              </a:ext>
            </a:extLst>
          </p:cNvPr>
          <p:cNvPicPr>
            <a:picLocks noChangeAspect="1"/>
          </p:cNvPicPr>
          <p:nvPr/>
        </p:nvPicPr>
        <p:blipFill>
          <a:blip r:embed="rId2"/>
          <a:srcRect t="7440" r="4" b="7294"/>
          <a:stretch/>
        </p:blipFill>
        <p:spPr>
          <a:xfrm>
            <a:off x="550862" y="551479"/>
            <a:ext cx="5256213" cy="2790000"/>
          </a:xfrm>
          <a:prstGeom prst="rect">
            <a:avLst/>
          </a:prstGeom>
          <a:effectLst>
            <a:outerShdw blurRad="508000" dist="101600" dir="5400000" algn="tl" rotWithShape="0">
              <a:prstClr val="black">
                <a:alpha val="10000"/>
              </a:prstClr>
            </a:outerShdw>
          </a:effectLst>
        </p:spPr>
      </p:pic>
      <p:sp>
        <p:nvSpPr>
          <p:cNvPr id="3" name="İçerik Yer Tutucusu 2">
            <a:extLst>
              <a:ext uri="{FF2B5EF4-FFF2-40B4-BE49-F238E27FC236}">
                <a16:creationId xmlns:a16="http://schemas.microsoft.com/office/drawing/2014/main" xmlns="" id="{08B5EE11-03D2-7C76-159B-5B366BF539A9}"/>
              </a:ext>
            </a:extLst>
          </p:cNvPr>
          <p:cNvSpPr>
            <a:spLocks noGrp="1"/>
          </p:cNvSpPr>
          <p:nvPr>
            <p:ph idx="1"/>
          </p:nvPr>
        </p:nvSpPr>
        <p:spPr>
          <a:xfrm>
            <a:off x="6383338" y="2059200"/>
            <a:ext cx="5256214" cy="4276786"/>
          </a:xfrm>
        </p:spPr>
        <p:txBody>
          <a:bodyPr vert="horz" lIns="91440" tIns="45720" rIns="91440" bIns="45720" rtlCol="0" anchor="t">
            <a:normAutofit/>
          </a:bodyPr>
          <a:lstStyle/>
          <a:p>
            <a:pPr marL="0" indent="0">
              <a:buNone/>
            </a:pPr>
            <a:r>
              <a:rPr lang="tr-TR" sz="1800" b="1" dirty="0">
                <a:solidFill>
                  <a:srgbClr val="000000"/>
                </a:solidFill>
                <a:latin typeface="Calibri" panose="020F0502020204030204" pitchFamily="34" charset="0"/>
                <a:cs typeface="Calibri" panose="020F0502020204030204" pitchFamily="34" charset="0"/>
              </a:rPr>
              <a:t>Kültürümüzün Yansıtılması</a:t>
            </a:r>
            <a:endParaRPr lang="tr-TR" sz="1800" b="1" dirty="0">
              <a:solidFill>
                <a:srgbClr val="000000">
                  <a:alpha val="60000"/>
                </a:srgbClr>
              </a:solidFill>
              <a:latin typeface="Calibri" panose="020F0502020204030204" pitchFamily="34" charset="0"/>
              <a:cs typeface="Calibri" panose="020F0502020204030204" pitchFamily="34" charset="0"/>
            </a:endParaRPr>
          </a:p>
          <a:p>
            <a:pPr marL="457200" indent="-457200"/>
            <a:r>
              <a:rPr lang="tr-TR" sz="2000" dirty="0">
                <a:solidFill>
                  <a:schemeClr val="tx1">
                    <a:alpha val="60000"/>
                  </a:schemeClr>
                </a:solidFill>
                <a:latin typeface="Calibri" panose="020F0502020204030204" pitchFamily="34" charset="0"/>
                <a:cs typeface="Calibri" panose="020F0502020204030204" pitchFamily="34" charset="0"/>
              </a:rPr>
              <a:t>Tüm misafirlerin yararlanabileceği Türk hamamımızın kültürümüzün izlerini yansıtan mimarisi mevcuttur. </a:t>
            </a:r>
            <a:endParaRPr lang="tr-TR" sz="2000" dirty="0">
              <a:solidFill>
                <a:srgbClr val="000000">
                  <a:alpha val="60000"/>
                </a:srgbClr>
              </a:solidFill>
              <a:latin typeface="Calibri" panose="020F0502020204030204" pitchFamily="34" charset="0"/>
              <a:cs typeface="Calibri" panose="020F0502020204030204" pitchFamily="34" charset="0"/>
            </a:endParaRPr>
          </a:p>
          <a:p>
            <a:pPr marL="457200" indent="-457200"/>
            <a:r>
              <a:rPr lang="tr-TR" sz="2000" dirty="0">
                <a:solidFill>
                  <a:schemeClr val="tx1">
                    <a:alpha val="60000"/>
                  </a:schemeClr>
                </a:solidFill>
                <a:latin typeface="Calibri" panose="020F0502020204030204" pitchFamily="34" charset="0"/>
                <a:cs typeface="Calibri" panose="020F0502020204030204" pitchFamily="34" charset="0"/>
              </a:rPr>
              <a:t>Hamamımızda verilen Türk kültürünü yansıtan kese ve sabun hizmetleri de mevcuttur. </a:t>
            </a:r>
            <a:endParaRPr lang="tr-TR" sz="2000" dirty="0">
              <a:solidFill>
                <a:srgbClr val="000000">
                  <a:alpha val="60000"/>
                </a:srgbClr>
              </a:solidFill>
              <a:latin typeface="Calibri" panose="020F0502020204030204" pitchFamily="34" charset="0"/>
              <a:cs typeface="Calibri" panose="020F0502020204030204" pitchFamily="34" charset="0"/>
            </a:endParaRPr>
          </a:p>
          <a:p>
            <a:endParaRPr lang="tr-TR" sz="2000" dirty="0">
              <a:solidFill>
                <a:schemeClr val="tx1">
                  <a:alpha val="60000"/>
                </a:schemeClr>
              </a:solidFill>
            </a:endParaRPr>
          </a:p>
        </p:txBody>
      </p:sp>
      <p:pic>
        <p:nvPicPr>
          <p:cNvPr id="4" name="Resim 3" descr="tavan, iç mekan tasarımı, iç mekan, duvar içeren bir resim&#10;&#10;Açıklama otomatik olarak oluşturuldu">
            <a:extLst>
              <a:ext uri="{FF2B5EF4-FFF2-40B4-BE49-F238E27FC236}">
                <a16:creationId xmlns:a16="http://schemas.microsoft.com/office/drawing/2014/main" xmlns="" id="{A1705999-7EA4-4B46-8C2E-C8AB01473292}"/>
              </a:ext>
            </a:extLst>
          </p:cNvPr>
          <p:cNvPicPr>
            <a:picLocks noChangeAspect="1"/>
          </p:cNvPicPr>
          <p:nvPr/>
        </p:nvPicPr>
        <p:blipFill>
          <a:blip r:embed="rId3"/>
          <a:srcRect t="22462" r="-1" b="13876"/>
          <a:stretch/>
        </p:blipFill>
        <p:spPr>
          <a:xfrm>
            <a:off x="550862" y="3518725"/>
            <a:ext cx="5256000" cy="2790000"/>
          </a:xfrm>
          <a:prstGeom prst="rect">
            <a:avLst/>
          </a:prstGeom>
          <a:effectLst>
            <a:outerShdw blurRad="508000" dist="101600" dir="5400000" algn="tl" rotWithShape="0">
              <a:prstClr val="black">
                <a:alpha val="10000"/>
              </a:prstClr>
            </a:outerShdw>
          </a:effectLst>
        </p:spPr>
      </p:pic>
      <p:pic>
        <p:nvPicPr>
          <p:cNvPr id="11" name="Resim 10" descr="yazı tipi, grafik, logo, simge, sembol içeren bir resim&#10;&#10;Açıklama otomatik olarak oluşturuldu">
            <a:extLst>
              <a:ext uri="{FF2B5EF4-FFF2-40B4-BE49-F238E27FC236}">
                <a16:creationId xmlns:a16="http://schemas.microsoft.com/office/drawing/2014/main" xmlns="" id="{FEF802A1-7958-9966-1503-5ECCD510AC2E}"/>
              </a:ext>
            </a:extLst>
          </p:cNvPr>
          <p:cNvPicPr>
            <a:picLocks noChangeAspect="1"/>
          </p:cNvPicPr>
          <p:nvPr/>
        </p:nvPicPr>
        <p:blipFill>
          <a:blip r:embed="rId4"/>
          <a:stretch>
            <a:fillRect/>
          </a:stretch>
        </p:blipFill>
        <p:spPr>
          <a:xfrm>
            <a:off x="10110022" y="597845"/>
            <a:ext cx="1168700" cy="631689"/>
          </a:xfrm>
          <a:prstGeom prst="rect">
            <a:avLst/>
          </a:prstGeom>
        </p:spPr>
      </p:pic>
    </p:spTree>
    <p:extLst>
      <p:ext uri="{BB962C8B-B14F-4D97-AF65-F5344CB8AC3E}">
        <p14:creationId xmlns:p14="http://schemas.microsoft.com/office/powerpoint/2010/main" val="3935425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B3684CCF-CEBB-4D8E-A366-95E43D4C7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xmlns="" id="{6B36A468-5F10-61C0-0984-8E4D07CB0DAE}"/>
              </a:ext>
            </a:extLst>
          </p:cNvPr>
          <p:cNvSpPr>
            <a:spLocks noGrp="1"/>
          </p:cNvSpPr>
          <p:nvPr>
            <p:ph type="title"/>
          </p:nvPr>
        </p:nvSpPr>
        <p:spPr>
          <a:xfrm>
            <a:off x="838201" y="345810"/>
            <a:ext cx="4960945" cy="1325563"/>
          </a:xfrm>
        </p:spPr>
        <p:txBody>
          <a:bodyPr>
            <a:normAutofit/>
          </a:bodyPr>
          <a:lstStyle/>
          <a:p>
            <a:r>
              <a:rPr lang="tr-TR" sz="3600" dirty="0">
                <a:latin typeface="Calibri Light"/>
                <a:cs typeface="Calibri Light"/>
              </a:rPr>
              <a:t>Ne Yapıyoruz?</a:t>
            </a:r>
          </a:p>
        </p:txBody>
      </p:sp>
      <p:sp>
        <p:nvSpPr>
          <p:cNvPr id="3" name="İçerik Yer Tutucusu 2">
            <a:extLst>
              <a:ext uri="{FF2B5EF4-FFF2-40B4-BE49-F238E27FC236}">
                <a16:creationId xmlns:a16="http://schemas.microsoft.com/office/drawing/2014/main" xmlns="" id="{5A46EB73-5E2D-EB5B-561C-3A6B92FD820E}"/>
              </a:ext>
            </a:extLst>
          </p:cNvPr>
          <p:cNvSpPr>
            <a:spLocks noGrp="1"/>
          </p:cNvSpPr>
          <p:nvPr>
            <p:ph idx="1"/>
          </p:nvPr>
        </p:nvSpPr>
        <p:spPr>
          <a:xfrm>
            <a:off x="786268" y="1798724"/>
            <a:ext cx="4933462" cy="4351338"/>
          </a:xfrm>
        </p:spPr>
        <p:txBody>
          <a:bodyPr vert="horz" lIns="91440" tIns="45720" rIns="91440" bIns="45720" rtlCol="0" anchor="t">
            <a:normAutofit/>
          </a:bodyPr>
          <a:lstStyle/>
          <a:p>
            <a:pPr marL="0" indent="0">
              <a:buNone/>
            </a:pPr>
            <a:r>
              <a:rPr lang="tr-TR" sz="2000" b="1" dirty="0">
                <a:latin typeface="Calibri" panose="020F0502020204030204" pitchFamily="34" charset="0"/>
                <a:cs typeface="Calibri" panose="020F0502020204030204" pitchFamily="34" charset="0"/>
              </a:rPr>
              <a:t>Kültürümüzün Yansıtılması</a:t>
            </a:r>
            <a:endParaRPr lang="tr-TR" sz="2000" dirty="0">
              <a:latin typeface="Calibri" panose="020F0502020204030204" pitchFamily="34" charset="0"/>
              <a:cs typeface="Calibri" panose="020F0502020204030204" pitchFamily="34" charset="0"/>
            </a:endParaRPr>
          </a:p>
          <a:p>
            <a:pPr marL="457200" indent="-457200"/>
            <a:r>
              <a:rPr lang="tr-TR" sz="1800" dirty="0">
                <a:latin typeface="Calibri"/>
                <a:cs typeface="Calibri"/>
              </a:rPr>
              <a:t>Haftalık Türk gecesi temalarımızda Türk </a:t>
            </a:r>
            <a:r>
              <a:rPr lang="tr-TR" sz="1800" dirty="0" smtClean="0">
                <a:latin typeface="Calibri"/>
                <a:cs typeface="Calibri"/>
              </a:rPr>
              <a:t>kültürünü ve yemeklerini </a:t>
            </a:r>
            <a:r>
              <a:rPr lang="tr-TR" sz="1800" dirty="0">
                <a:latin typeface="Calibri"/>
                <a:cs typeface="Calibri"/>
              </a:rPr>
              <a:t>tanıtmak amaçlanmıştır. Ana </a:t>
            </a:r>
            <a:r>
              <a:rPr lang="tr-TR" sz="1800" dirty="0" err="1" smtClean="0">
                <a:latin typeface="Calibri"/>
                <a:cs typeface="Calibri"/>
              </a:rPr>
              <a:t>restaurantımızda</a:t>
            </a:r>
            <a:r>
              <a:rPr lang="tr-TR" sz="1800" dirty="0" smtClean="0">
                <a:latin typeface="Calibri"/>
                <a:cs typeface="Calibri"/>
              </a:rPr>
              <a:t> geleneksel yemeklerimizin tanıtıldığı ayrı bir köşemiz bulunmaktadır. </a:t>
            </a:r>
          </a:p>
          <a:p>
            <a:pPr marL="457200" indent="-457200"/>
            <a:r>
              <a:rPr lang="tr-TR" sz="1800" dirty="0" smtClean="0">
                <a:latin typeface="Calibri"/>
                <a:cs typeface="Calibri"/>
              </a:rPr>
              <a:t>Haftalık Türk gecesi temalarımızda kültürümüzün bir parçası olan folklor dansımız, geleneksel kıyafetlerimizle tanıtılmaktadır. </a:t>
            </a:r>
          </a:p>
          <a:p>
            <a:pPr marL="457200" indent="-457200"/>
            <a:r>
              <a:rPr lang="tr-TR" sz="1800" dirty="0" smtClean="0">
                <a:latin typeface="Calibri"/>
                <a:cs typeface="Calibri"/>
              </a:rPr>
              <a:t>İstanbul </a:t>
            </a:r>
            <a:r>
              <a:rPr lang="tr-TR" sz="1800" dirty="0" err="1">
                <a:latin typeface="Calibri"/>
                <a:cs typeface="Calibri"/>
              </a:rPr>
              <a:t>Alacarte</a:t>
            </a:r>
            <a:r>
              <a:rPr lang="tr-TR" sz="1800" dirty="0">
                <a:latin typeface="Calibri"/>
                <a:cs typeface="Calibri"/>
              </a:rPr>
              <a:t> </a:t>
            </a:r>
            <a:r>
              <a:rPr lang="tr-TR" sz="1800" dirty="0" err="1">
                <a:latin typeface="Calibri"/>
                <a:cs typeface="Calibri"/>
              </a:rPr>
              <a:t>restaurantımızın</a:t>
            </a:r>
            <a:r>
              <a:rPr lang="tr-TR" sz="1800" dirty="0">
                <a:latin typeface="Calibri"/>
                <a:cs typeface="Calibri"/>
              </a:rPr>
              <a:t> iç dekorasyonu </a:t>
            </a:r>
            <a:r>
              <a:rPr lang="tr-TR" sz="1800" dirty="0" smtClean="0">
                <a:latin typeface="Calibri"/>
                <a:cs typeface="Calibri"/>
              </a:rPr>
              <a:t>da kültürümüzü </a:t>
            </a:r>
            <a:r>
              <a:rPr lang="tr-TR" sz="1800" dirty="0">
                <a:latin typeface="Calibri"/>
                <a:cs typeface="Calibri"/>
              </a:rPr>
              <a:t>yansıtmaktadır.  </a:t>
            </a:r>
            <a:endParaRPr lang="tr-TR" sz="1800" dirty="0" smtClean="0">
              <a:latin typeface="Calibri"/>
              <a:cs typeface="Calibri"/>
            </a:endParaRPr>
          </a:p>
          <a:p>
            <a:pPr marL="457200" indent="-457200"/>
            <a:endParaRPr lang="tr-TR" sz="1800" dirty="0"/>
          </a:p>
          <a:p>
            <a:endParaRPr lang="tr-TR" sz="2400" dirty="0"/>
          </a:p>
        </p:txBody>
      </p:sp>
      <p:pic>
        <p:nvPicPr>
          <p:cNvPr id="5" name="Resim 4" descr="iç mekan, çerez, atıştırmalık, zemin, yemek, gıda içeren bir resim&#10;&#10;Açıklama otomatik olarak oluşturuldu">
            <a:extLst>
              <a:ext uri="{FF2B5EF4-FFF2-40B4-BE49-F238E27FC236}">
                <a16:creationId xmlns:a16="http://schemas.microsoft.com/office/drawing/2014/main" xmlns="" id="{F846DEA9-543C-1891-6EB0-CD89A285FB4A}"/>
              </a:ext>
            </a:extLst>
          </p:cNvPr>
          <p:cNvPicPr>
            <a:picLocks noChangeAspect="1"/>
          </p:cNvPicPr>
          <p:nvPr/>
        </p:nvPicPr>
        <p:blipFill>
          <a:blip r:embed="rId2"/>
          <a:srcRect r="4" b="7611"/>
          <a:stretch/>
        </p:blipFill>
        <p:spPr>
          <a:xfrm>
            <a:off x="8232249" y="3140222"/>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13" name="Arc 12">
            <a:extLst>
              <a:ext uri="{FF2B5EF4-FFF2-40B4-BE49-F238E27FC236}">
                <a16:creationId xmlns:a16="http://schemas.microsoft.com/office/drawing/2014/main" xmlns=""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 name="Resim 5" descr="duvar, iç mekan, tavan, iç mekan tasarımı içeren bir resim&#10;&#10;Açıklama otomatik olarak oluşturuldu">
            <a:extLst>
              <a:ext uri="{FF2B5EF4-FFF2-40B4-BE49-F238E27FC236}">
                <a16:creationId xmlns:a16="http://schemas.microsoft.com/office/drawing/2014/main" xmlns="" id="{2F22BD50-20B3-EEA4-A8B1-73EB99C0E368}"/>
              </a:ext>
            </a:extLst>
          </p:cNvPr>
          <p:cNvPicPr>
            <a:picLocks noChangeAspect="1"/>
          </p:cNvPicPr>
          <p:nvPr/>
        </p:nvPicPr>
        <p:blipFill>
          <a:blip r:embed="rId3"/>
          <a:srcRect l="6069" r="4717"/>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4" name="Resim 3" descr="tabak, levha, tatlı, yemek pişirme sanatı, iç mekan içeren bir resim&#10;&#10;Açıklama otomatik olarak oluşturuldu">
            <a:extLst>
              <a:ext uri="{FF2B5EF4-FFF2-40B4-BE49-F238E27FC236}">
                <a16:creationId xmlns:a16="http://schemas.microsoft.com/office/drawing/2014/main" xmlns="" id="{5F2DB97C-0D1B-F05B-8F46-5D2F36232C9D}"/>
              </a:ext>
            </a:extLst>
          </p:cNvPr>
          <p:cNvPicPr>
            <a:picLocks noChangeAspect="1"/>
          </p:cNvPicPr>
          <p:nvPr/>
        </p:nvPicPr>
        <p:blipFill>
          <a:blip r:embed="rId4"/>
          <a:srcRect l="8226" r="13209" b="-2"/>
          <a:stretch/>
        </p:blipFill>
        <p:spPr>
          <a:xfrm>
            <a:off x="9933461" y="14276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pic>
        <p:nvPicPr>
          <p:cNvPr id="9" name="Resim 8" descr="yazı tipi, grafik, logo, simge, sembol içeren bir resim&#10;&#10;Açıklama otomatik olarak oluşturuldu">
            <a:extLst>
              <a:ext uri="{FF2B5EF4-FFF2-40B4-BE49-F238E27FC236}">
                <a16:creationId xmlns:a16="http://schemas.microsoft.com/office/drawing/2014/main" xmlns="" id="{FEF802A1-7958-9966-1503-5ECCD510AC2E}"/>
              </a:ext>
            </a:extLst>
          </p:cNvPr>
          <p:cNvPicPr>
            <a:picLocks noChangeAspect="1"/>
          </p:cNvPicPr>
          <p:nvPr/>
        </p:nvPicPr>
        <p:blipFill>
          <a:blip r:embed="rId5"/>
          <a:stretch>
            <a:fillRect/>
          </a:stretch>
        </p:blipFill>
        <p:spPr>
          <a:xfrm>
            <a:off x="10110022" y="597845"/>
            <a:ext cx="1168700" cy="631689"/>
          </a:xfrm>
          <a:prstGeom prst="rect">
            <a:avLst/>
          </a:prstGeom>
        </p:spPr>
      </p:pic>
      <p:pic>
        <p:nvPicPr>
          <p:cNvPr id="7" name="Resim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20422" y="4275910"/>
            <a:ext cx="2971330" cy="2468038"/>
          </a:xfrm>
          <a:prstGeom prst="ellipse">
            <a:avLst/>
          </a:prstGeom>
          <a:ln>
            <a:noFill/>
          </a:ln>
          <a:effectLst>
            <a:softEdge rad="112500"/>
          </a:effectLst>
        </p:spPr>
      </p:pic>
    </p:spTree>
    <p:extLst>
      <p:ext uri="{BB962C8B-B14F-4D97-AF65-F5344CB8AC3E}">
        <p14:creationId xmlns:p14="http://schemas.microsoft.com/office/powerpoint/2010/main" val="1667674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xmlns="" id="{D2B783EE-0239-4717-BBEA-8C9EAC61C8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dirty="0"/>
          </a:p>
        </p:txBody>
      </p:sp>
      <p:sp>
        <p:nvSpPr>
          <p:cNvPr id="2" name="Başlık 1">
            <a:extLst>
              <a:ext uri="{FF2B5EF4-FFF2-40B4-BE49-F238E27FC236}">
                <a16:creationId xmlns:a16="http://schemas.microsoft.com/office/drawing/2014/main" xmlns="" id="{FB6317A3-F3F0-0FB9-3A2F-018D3B249A49}"/>
              </a:ext>
            </a:extLst>
          </p:cNvPr>
          <p:cNvSpPr>
            <a:spLocks noGrp="1"/>
          </p:cNvSpPr>
          <p:nvPr>
            <p:ph type="title"/>
          </p:nvPr>
        </p:nvSpPr>
        <p:spPr>
          <a:xfrm>
            <a:off x="838201" y="345810"/>
            <a:ext cx="5120561" cy="1325563"/>
          </a:xfrm>
        </p:spPr>
        <p:txBody>
          <a:bodyPr>
            <a:normAutofit/>
          </a:bodyPr>
          <a:lstStyle/>
          <a:p>
            <a:r>
              <a:rPr lang="tr-TR" sz="3600" dirty="0"/>
              <a:t>Ne Yapıyoruz?</a:t>
            </a:r>
          </a:p>
        </p:txBody>
      </p:sp>
      <p:sp>
        <p:nvSpPr>
          <p:cNvPr id="3" name="İçerik Yer Tutucusu 2">
            <a:extLst>
              <a:ext uri="{FF2B5EF4-FFF2-40B4-BE49-F238E27FC236}">
                <a16:creationId xmlns:a16="http://schemas.microsoft.com/office/drawing/2014/main" xmlns="" id="{8FC83584-BE5B-F7E1-1C6A-7A1DDD9DAF83}"/>
              </a:ext>
            </a:extLst>
          </p:cNvPr>
          <p:cNvSpPr>
            <a:spLocks noGrp="1"/>
          </p:cNvSpPr>
          <p:nvPr>
            <p:ph idx="1"/>
          </p:nvPr>
        </p:nvSpPr>
        <p:spPr>
          <a:xfrm>
            <a:off x="537412" y="1825625"/>
            <a:ext cx="5423061" cy="4351338"/>
          </a:xfrm>
        </p:spPr>
        <p:txBody>
          <a:bodyPr vert="horz" lIns="91440" tIns="45720" rIns="91440" bIns="45720" rtlCol="0" anchor="t">
            <a:normAutofit/>
          </a:bodyPr>
          <a:lstStyle/>
          <a:p>
            <a:pPr marL="0" indent="0">
              <a:buNone/>
            </a:pPr>
            <a:r>
              <a:rPr lang="tr-TR" sz="2400" b="1" dirty="0">
                <a:latin typeface="Calibri"/>
                <a:cs typeface="Calibri"/>
              </a:rPr>
              <a:t>Biyoçeşitlilik </a:t>
            </a:r>
            <a:endParaRPr lang="tr-TR" sz="2400" dirty="0">
              <a:latin typeface="Calibri"/>
              <a:cs typeface="Calibri"/>
            </a:endParaRPr>
          </a:p>
          <a:p>
            <a:pPr marL="0" indent="0">
              <a:buNone/>
            </a:pPr>
            <a:endParaRPr lang="tr-TR" sz="2000" b="1" dirty="0">
              <a:latin typeface="Calibri"/>
              <a:ea typeface="Calibri"/>
              <a:cs typeface="Calibri"/>
            </a:endParaRPr>
          </a:p>
          <a:p>
            <a:r>
              <a:rPr lang="tr-TR" sz="1800" err="1">
                <a:latin typeface="Calibri"/>
                <a:cs typeface="Calibri"/>
              </a:rPr>
              <a:t>Vox</a:t>
            </a:r>
            <a:r>
              <a:rPr lang="tr-TR" sz="1800" dirty="0">
                <a:latin typeface="Calibri"/>
                <a:cs typeface="Calibri"/>
              </a:rPr>
              <a:t> Maris </a:t>
            </a:r>
            <a:r>
              <a:rPr lang="tr-TR" sz="1800" err="1">
                <a:latin typeface="Calibri"/>
                <a:cs typeface="Calibri"/>
              </a:rPr>
              <a:t>Resort</a:t>
            </a:r>
            <a:r>
              <a:rPr lang="tr-TR" sz="1800" dirty="0">
                <a:latin typeface="Calibri"/>
                <a:cs typeface="Calibri"/>
              </a:rPr>
              <a:t> Otel olarak, sahil şeridimizin nesli tükenmekte olan deniz kaplumbağaları ve kum zambaklarının, üreme ve yaşam alanlarında olduğuna dair sahilimizde bilgilendirici tabela ve tesis içerisinde çevre panomuz da bilgilendirici metinlere yer verdik. </a:t>
            </a:r>
            <a:endParaRPr lang="tr-TR" sz="1800" dirty="0">
              <a:latin typeface="Calibri"/>
              <a:ea typeface="Calibri"/>
              <a:cs typeface="Calibri"/>
            </a:endParaRPr>
          </a:p>
          <a:p>
            <a:endParaRPr lang="tr-TR" sz="2600">
              <a:latin typeface="Calibri"/>
              <a:cs typeface="Calibri"/>
            </a:endParaRPr>
          </a:p>
        </p:txBody>
      </p:sp>
      <p:sp>
        <p:nvSpPr>
          <p:cNvPr id="33" name="Oval 32">
            <a:extLst>
              <a:ext uri="{FF2B5EF4-FFF2-40B4-BE49-F238E27FC236}">
                <a16:creationId xmlns:a16="http://schemas.microsoft.com/office/drawing/2014/main" xmlns=""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Resim 3" descr="metin, dış mekan, gökyüzü, yer içeren bir resim&#10;&#10;Açıklama otomatik olarak oluşturuldu">
            <a:extLst>
              <a:ext uri="{FF2B5EF4-FFF2-40B4-BE49-F238E27FC236}">
                <a16:creationId xmlns:a16="http://schemas.microsoft.com/office/drawing/2014/main" xmlns="" id="{092CB304-694F-2A23-A9B0-073A7F14A6FE}"/>
              </a:ext>
            </a:extLst>
          </p:cNvPr>
          <p:cNvPicPr>
            <a:picLocks noChangeAspect="1"/>
          </p:cNvPicPr>
          <p:nvPr/>
        </p:nvPicPr>
        <p:blipFill>
          <a:blip r:embed="rId2"/>
          <a:srcRect t="13849" r="-3" b="13953"/>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35" name="Arc 34">
            <a:extLst>
              <a:ext uri="{FF2B5EF4-FFF2-40B4-BE49-F238E27FC236}">
                <a16:creationId xmlns:a16="http://schemas.microsoft.com/office/drawing/2014/main" xmlns=""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 name="Resim 5" descr="metin içeren bir resim&#10;&#10;Açıklama otomatik olarak oluşturuldu">
            <a:extLst>
              <a:ext uri="{FF2B5EF4-FFF2-40B4-BE49-F238E27FC236}">
                <a16:creationId xmlns:a16="http://schemas.microsoft.com/office/drawing/2014/main" xmlns="" id="{B472F92C-C35B-41A4-899E-1412598F190F}"/>
              </a:ext>
            </a:extLst>
          </p:cNvPr>
          <p:cNvPicPr>
            <a:picLocks noChangeAspect="1"/>
          </p:cNvPicPr>
          <p:nvPr/>
        </p:nvPicPr>
        <p:blipFill>
          <a:blip r:embed="rId3"/>
          <a:srcRect r="12245"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10" name="Resim 9" descr="yazı tipi, grafik, logo, simge, sembol içeren bir resim&#10;&#10;Açıklama otomatik olarak oluşturuldu">
            <a:extLst>
              <a:ext uri="{FF2B5EF4-FFF2-40B4-BE49-F238E27FC236}">
                <a16:creationId xmlns:a16="http://schemas.microsoft.com/office/drawing/2014/main" xmlns="" id="{FEF802A1-7958-9966-1503-5ECCD510AC2E}"/>
              </a:ext>
            </a:extLst>
          </p:cNvPr>
          <p:cNvPicPr>
            <a:picLocks noChangeAspect="1"/>
          </p:cNvPicPr>
          <p:nvPr/>
        </p:nvPicPr>
        <p:blipFill>
          <a:blip r:embed="rId4"/>
          <a:stretch>
            <a:fillRect/>
          </a:stretch>
        </p:blipFill>
        <p:spPr>
          <a:xfrm>
            <a:off x="10110022" y="597845"/>
            <a:ext cx="1168700" cy="631689"/>
          </a:xfrm>
          <a:prstGeom prst="rect">
            <a:avLst/>
          </a:prstGeom>
        </p:spPr>
      </p:pic>
    </p:spTree>
    <p:extLst>
      <p:ext uri="{BB962C8B-B14F-4D97-AF65-F5344CB8AC3E}">
        <p14:creationId xmlns:p14="http://schemas.microsoft.com/office/powerpoint/2010/main" val="22159368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0">
            <a:extLst>
              <a:ext uri="{FF2B5EF4-FFF2-40B4-BE49-F238E27FC236}">
                <a16:creationId xmlns:a16="http://schemas.microsoft.com/office/drawing/2014/main" xmlns="" id="{71A784BF-09DB-448D-99FC-B49DFC6605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2">
            <a:extLst>
              <a:ext uri="{FF2B5EF4-FFF2-40B4-BE49-F238E27FC236}">
                <a16:creationId xmlns:a16="http://schemas.microsoft.com/office/drawing/2014/main" xmlns="" id="{917859B3-4C91-478D-929D-BB6433F908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xmlns="" id="{240A00EC-9A72-43F9-840F-74B9F3750B15}"/>
              </a:ext>
            </a:extLst>
          </p:cNvPr>
          <p:cNvSpPr>
            <a:spLocks noGrp="1"/>
          </p:cNvSpPr>
          <p:nvPr>
            <p:ph type="title"/>
          </p:nvPr>
        </p:nvSpPr>
        <p:spPr>
          <a:xfrm>
            <a:off x="838200" y="4435052"/>
            <a:ext cx="3093720" cy="1645920"/>
          </a:xfrm>
        </p:spPr>
        <p:txBody>
          <a:bodyPr>
            <a:normAutofit/>
          </a:bodyPr>
          <a:lstStyle/>
          <a:p>
            <a:r>
              <a:rPr lang="tr-TR" sz="2600">
                <a:latin typeface="Calibri Light"/>
                <a:cs typeface="Calibri Light"/>
              </a:rPr>
              <a:t>ÇOCUKLARIMIZ İÇİN FAALİYET</a:t>
            </a:r>
            <a:endParaRPr lang="tr-TR" sz="2600"/>
          </a:p>
        </p:txBody>
      </p:sp>
      <p:pic>
        <p:nvPicPr>
          <p:cNvPr id="6" name="Resim 5" descr="gökyüzü, dış mekan, açık hava oyun aletleri, ağaç içeren bir resim&#10;&#10;Açıklama otomatik olarak oluşturuldu">
            <a:extLst>
              <a:ext uri="{FF2B5EF4-FFF2-40B4-BE49-F238E27FC236}">
                <a16:creationId xmlns:a16="http://schemas.microsoft.com/office/drawing/2014/main" xmlns="" id="{82B041A0-7A41-C848-0F2A-1964D458CC58}"/>
              </a:ext>
            </a:extLst>
          </p:cNvPr>
          <p:cNvPicPr>
            <a:picLocks noChangeAspect="1"/>
          </p:cNvPicPr>
          <p:nvPr/>
        </p:nvPicPr>
        <p:blipFill>
          <a:blip r:embed="rId2"/>
          <a:srcRect l="13954" r="1" b="1"/>
          <a:stretch/>
        </p:blipFill>
        <p:spPr>
          <a:xfrm>
            <a:off x="20" y="-6"/>
            <a:ext cx="3931900" cy="4005072"/>
          </a:xfrm>
          <a:prstGeom prst="rect">
            <a:avLst/>
          </a:prstGeom>
        </p:spPr>
      </p:pic>
      <p:pic>
        <p:nvPicPr>
          <p:cNvPr id="5" name="Resim 4" descr="duvar, iç mekan, iç mekan tasarımı, mobilya içeren bir resim&#10;&#10;Açıklama otomatik olarak oluşturuldu">
            <a:extLst>
              <a:ext uri="{FF2B5EF4-FFF2-40B4-BE49-F238E27FC236}">
                <a16:creationId xmlns:a16="http://schemas.microsoft.com/office/drawing/2014/main" xmlns="" id="{8CB3A6B5-372F-1FF3-47A3-9D081F94B96A}"/>
              </a:ext>
            </a:extLst>
          </p:cNvPr>
          <p:cNvPicPr>
            <a:picLocks noChangeAspect="1"/>
          </p:cNvPicPr>
          <p:nvPr/>
        </p:nvPicPr>
        <p:blipFill>
          <a:blip r:embed="rId3"/>
          <a:srcRect l="22992" r="2334" b="2"/>
          <a:stretch/>
        </p:blipFill>
        <p:spPr>
          <a:xfrm>
            <a:off x="4130040" y="6"/>
            <a:ext cx="3931920" cy="4005071"/>
          </a:xfrm>
          <a:prstGeom prst="rect">
            <a:avLst/>
          </a:prstGeom>
        </p:spPr>
      </p:pic>
      <p:pic>
        <p:nvPicPr>
          <p:cNvPr id="4" name="Resim 3" descr="iç mekan, giyim, duvar, masa içeren bir resim&#10;&#10;Açıklama otomatik olarak oluşturuldu">
            <a:extLst>
              <a:ext uri="{FF2B5EF4-FFF2-40B4-BE49-F238E27FC236}">
                <a16:creationId xmlns:a16="http://schemas.microsoft.com/office/drawing/2014/main" xmlns="" id="{5F9A7D1F-601F-9D50-6C9A-B1449AE7267F}"/>
              </a:ext>
            </a:extLst>
          </p:cNvPr>
          <p:cNvPicPr>
            <a:picLocks noChangeAspect="1"/>
          </p:cNvPicPr>
          <p:nvPr/>
        </p:nvPicPr>
        <p:blipFill>
          <a:blip r:embed="rId4"/>
          <a:srcRect l="2629" r="5090" b="2"/>
          <a:stretch/>
        </p:blipFill>
        <p:spPr>
          <a:xfrm>
            <a:off x="8260080" y="-1"/>
            <a:ext cx="3931920" cy="4005072"/>
          </a:xfrm>
          <a:prstGeom prst="rect">
            <a:avLst/>
          </a:prstGeom>
        </p:spPr>
      </p:pic>
      <p:sp>
        <p:nvSpPr>
          <p:cNvPr id="21" name="Rectangle 14">
            <a:extLst>
              <a:ext uri="{FF2B5EF4-FFF2-40B4-BE49-F238E27FC236}">
                <a16:creationId xmlns:a16="http://schemas.microsoft.com/office/drawing/2014/main" xmlns="" id="{6283FBD2-A663-469F-855C-06D86E3C11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16">
            <a:extLst>
              <a:ext uri="{FF2B5EF4-FFF2-40B4-BE49-F238E27FC236}">
                <a16:creationId xmlns:a16="http://schemas.microsoft.com/office/drawing/2014/main" xmlns="" id="{8A1279FC-7441-4E55-B082-2774E6316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xmlns="" id="{065559B3-47C6-A3DE-36F4-F0157EB26C40}"/>
              </a:ext>
            </a:extLst>
          </p:cNvPr>
          <p:cNvSpPr>
            <a:spLocks noGrp="1"/>
          </p:cNvSpPr>
          <p:nvPr>
            <p:ph idx="1"/>
          </p:nvPr>
        </p:nvSpPr>
        <p:spPr>
          <a:xfrm>
            <a:off x="4380266" y="4435052"/>
            <a:ext cx="7104188" cy="1645920"/>
          </a:xfrm>
        </p:spPr>
        <p:txBody>
          <a:bodyPr vert="horz" lIns="91440" tIns="45720" rIns="91440" bIns="45720" rtlCol="0" anchor="ctr">
            <a:normAutofit/>
          </a:bodyPr>
          <a:lstStyle/>
          <a:p>
            <a:pPr marL="457200" indent="-457200"/>
            <a:r>
              <a:rPr lang="tr-TR" sz="1800">
                <a:latin typeface="Calibri"/>
                <a:cs typeface="Calibri"/>
              </a:rPr>
              <a:t>Çocuklarımızın eğlenceli vakit geçirmesi için mini clup etkinlikleri yapılmaktadır. </a:t>
            </a:r>
            <a:endParaRPr lang="tr-TR" sz="1800"/>
          </a:p>
          <a:p>
            <a:endParaRPr lang="tr-TR" sz="1800"/>
          </a:p>
        </p:txBody>
      </p:sp>
      <p:pic>
        <p:nvPicPr>
          <p:cNvPr id="11" name="Resim 10" descr="yazı tipi, grafik, logo, simge, sembol içeren bir resim&#10;&#10;Açıklama otomatik olarak oluşturuldu">
            <a:extLst>
              <a:ext uri="{FF2B5EF4-FFF2-40B4-BE49-F238E27FC236}">
                <a16:creationId xmlns:a16="http://schemas.microsoft.com/office/drawing/2014/main" xmlns="" id="{FEF802A1-7958-9966-1503-5ECCD510AC2E}"/>
              </a:ext>
            </a:extLst>
          </p:cNvPr>
          <p:cNvPicPr>
            <a:picLocks noChangeAspect="1"/>
          </p:cNvPicPr>
          <p:nvPr/>
        </p:nvPicPr>
        <p:blipFill>
          <a:blip r:embed="rId5"/>
          <a:stretch>
            <a:fillRect/>
          </a:stretch>
        </p:blipFill>
        <p:spPr>
          <a:xfrm>
            <a:off x="10110022" y="597845"/>
            <a:ext cx="1168700" cy="631689"/>
          </a:xfrm>
          <a:prstGeom prst="rect">
            <a:avLst/>
          </a:prstGeom>
        </p:spPr>
      </p:pic>
    </p:spTree>
    <p:extLst>
      <p:ext uri="{BB962C8B-B14F-4D97-AF65-F5344CB8AC3E}">
        <p14:creationId xmlns:p14="http://schemas.microsoft.com/office/powerpoint/2010/main" val="1912113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593B4D24-F4A8-4141-A20A-E0575D1996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eiryo"/>
            </a:endParaRPr>
          </a:p>
        </p:txBody>
      </p:sp>
      <p:sp>
        <p:nvSpPr>
          <p:cNvPr id="12" name="Freeform: Shape 11">
            <a:extLst>
              <a:ext uri="{FF2B5EF4-FFF2-40B4-BE49-F238E27FC236}">
                <a16:creationId xmlns:a16="http://schemas.microsoft.com/office/drawing/2014/main" xmlns="" id="{D845573F-F83A-4A47-B94A-2E6465F11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66883" y="557880"/>
            <a:ext cx="3458235" cy="2959687"/>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xmlns="" id="{E3E9CA91-0E2B-49CD-A0F6-2EA79F02FA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07954" y="676385"/>
            <a:ext cx="3236724" cy="2678356"/>
          </a:xfrm>
          <a:custGeom>
            <a:avLst/>
            <a:gdLst>
              <a:gd name="connsiteX0" fmla="*/ 1852211 w 3236724"/>
              <a:gd name="connsiteY0" fmla="*/ 0 h 2678356"/>
              <a:gd name="connsiteX1" fmla="*/ 1852285 w 3236724"/>
              <a:gd name="connsiteY1" fmla="*/ 3 h 2678356"/>
              <a:gd name="connsiteX2" fmla="*/ 1852359 w 3236724"/>
              <a:gd name="connsiteY2" fmla="*/ 0 h 2678356"/>
              <a:gd name="connsiteX3" fmla="*/ 2434596 w 3236724"/>
              <a:gd name="connsiteY3" fmla="*/ 106974 h 2678356"/>
              <a:gd name="connsiteX4" fmla="*/ 2859238 w 3236724"/>
              <a:gd name="connsiteY4" fmla="*/ 395597 h 2678356"/>
              <a:gd name="connsiteX5" fmla="*/ 3236724 w 3236724"/>
              <a:gd name="connsiteY5" fmla="*/ 1417925 h 2678356"/>
              <a:gd name="connsiteX6" fmla="*/ 3068575 w 3236724"/>
              <a:gd name="connsiteY6" fmla="*/ 1837191 h 2678356"/>
              <a:gd name="connsiteX7" fmla="*/ 2570726 w 3236724"/>
              <a:gd name="connsiteY7" fmla="*/ 2227590 h 2678356"/>
              <a:gd name="connsiteX8" fmla="*/ 2461266 w 3236724"/>
              <a:gd name="connsiteY8" fmla="*/ 2302270 h 2678356"/>
              <a:gd name="connsiteX9" fmla="*/ 1561831 w 3236724"/>
              <a:gd name="connsiteY9" fmla="*/ 2678356 h 2678356"/>
              <a:gd name="connsiteX10" fmla="*/ 1561750 w 3236724"/>
              <a:gd name="connsiteY10" fmla="*/ 2678352 h 2678356"/>
              <a:gd name="connsiteX11" fmla="*/ 1561683 w 3236724"/>
              <a:gd name="connsiteY11" fmla="*/ 2678356 h 2678356"/>
              <a:gd name="connsiteX12" fmla="*/ 376860 w 3236724"/>
              <a:gd name="connsiteY12" fmla="*/ 2067039 h 2678356"/>
              <a:gd name="connsiteX13" fmla="*/ 250592 w 3236724"/>
              <a:gd name="connsiteY13" fmla="*/ 1910648 h 2678356"/>
              <a:gd name="connsiteX14" fmla="*/ 0 w 3236724"/>
              <a:gd name="connsiteY14" fmla="*/ 1417925 h 2678356"/>
              <a:gd name="connsiteX15" fmla="*/ 151411 w 3236724"/>
              <a:gd name="connsiteY15" fmla="*/ 887282 h 2678356"/>
              <a:gd name="connsiteX16" fmla="*/ 568971 w 3236724"/>
              <a:gd name="connsiteY16" fmla="*/ 431316 h 2678356"/>
              <a:gd name="connsiteX17" fmla="*/ 1172669 w 3236724"/>
              <a:gd name="connsiteY17" fmla="*/ 115107 h 2678356"/>
              <a:gd name="connsiteX18" fmla="*/ 1852211 w 3236724"/>
              <a:gd name="connsiteY18" fmla="*/ 0 h 267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36724" h="2678356">
                <a:moveTo>
                  <a:pt x="1852211" y="0"/>
                </a:moveTo>
                <a:lnTo>
                  <a:pt x="1852285" y="3"/>
                </a:lnTo>
                <a:lnTo>
                  <a:pt x="1852359" y="0"/>
                </a:lnTo>
                <a:cubicBezTo>
                  <a:pt x="2065168" y="0"/>
                  <a:pt x="2261029" y="36024"/>
                  <a:pt x="2434596" y="106974"/>
                </a:cubicBezTo>
                <a:cubicBezTo>
                  <a:pt x="2597258" y="173517"/>
                  <a:pt x="2740125" y="270643"/>
                  <a:pt x="2859238" y="395597"/>
                </a:cubicBezTo>
                <a:cubicBezTo>
                  <a:pt x="3102677" y="651072"/>
                  <a:pt x="3236724" y="1014131"/>
                  <a:pt x="3236724" y="1417925"/>
                </a:cubicBezTo>
                <a:cubicBezTo>
                  <a:pt x="3236724" y="1579026"/>
                  <a:pt x="3184842" y="1708324"/>
                  <a:pt x="3068575" y="1837191"/>
                </a:cubicBezTo>
                <a:cubicBezTo>
                  <a:pt x="2946961" y="1971994"/>
                  <a:pt x="2764225" y="2096154"/>
                  <a:pt x="2570726" y="2227590"/>
                </a:cubicBezTo>
                <a:cubicBezTo>
                  <a:pt x="2535026" y="2251811"/>
                  <a:pt x="2498146" y="2276888"/>
                  <a:pt x="2461266" y="2302270"/>
                </a:cubicBezTo>
                <a:cubicBezTo>
                  <a:pt x="2131149" y="2529427"/>
                  <a:pt x="1890211" y="2678356"/>
                  <a:pt x="1561831" y="2678356"/>
                </a:cubicBezTo>
                <a:lnTo>
                  <a:pt x="1561750" y="2678352"/>
                </a:lnTo>
                <a:lnTo>
                  <a:pt x="1561683" y="2678356"/>
                </a:lnTo>
                <a:cubicBezTo>
                  <a:pt x="1061332" y="2678356"/>
                  <a:pt x="706977" y="2495543"/>
                  <a:pt x="376860" y="2067039"/>
                </a:cubicBezTo>
                <a:cubicBezTo>
                  <a:pt x="333659" y="2010953"/>
                  <a:pt x="291431" y="1959945"/>
                  <a:pt x="250592" y="1910648"/>
                </a:cubicBezTo>
                <a:cubicBezTo>
                  <a:pt x="81331" y="1706243"/>
                  <a:pt x="0" y="1599944"/>
                  <a:pt x="0" y="1417925"/>
                </a:cubicBezTo>
                <a:cubicBezTo>
                  <a:pt x="0" y="1237191"/>
                  <a:pt x="50979" y="1058657"/>
                  <a:pt x="151411" y="887282"/>
                </a:cubicBezTo>
                <a:cubicBezTo>
                  <a:pt x="249689" y="719635"/>
                  <a:pt x="390195" y="566180"/>
                  <a:pt x="568971" y="431316"/>
                </a:cubicBezTo>
                <a:cubicBezTo>
                  <a:pt x="744691" y="298716"/>
                  <a:pt x="953401" y="189359"/>
                  <a:pt x="1172669" y="115107"/>
                </a:cubicBezTo>
                <a:cubicBezTo>
                  <a:pt x="1397840" y="38716"/>
                  <a:pt x="1626554" y="0"/>
                  <a:pt x="1852211" y="0"/>
                </a:cubicBezTo>
                <a:close/>
              </a:path>
            </a:pathLst>
          </a:custGeom>
          <a:solidFill>
            <a:schemeClr val="bg1">
              <a:alpha val="3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Resim 4" descr="yazı tipi, grafik, logo, simge, sembol içeren bir resim&#10;&#10;Açıklama otomatik olarak oluşturuldu">
            <a:extLst>
              <a:ext uri="{FF2B5EF4-FFF2-40B4-BE49-F238E27FC236}">
                <a16:creationId xmlns:a16="http://schemas.microsoft.com/office/drawing/2014/main" xmlns="" id="{EA179EE0-26C2-41ED-10AD-4BC843DB6737}"/>
              </a:ext>
            </a:extLst>
          </p:cNvPr>
          <p:cNvPicPr>
            <a:picLocks noChangeAspect="1"/>
          </p:cNvPicPr>
          <p:nvPr/>
        </p:nvPicPr>
        <p:blipFill>
          <a:blip r:embed="rId2"/>
          <a:stretch>
            <a:fillRect/>
          </a:stretch>
        </p:blipFill>
        <p:spPr>
          <a:xfrm>
            <a:off x="5153708" y="1493615"/>
            <a:ext cx="1940763" cy="1043896"/>
          </a:xfrm>
          <a:prstGeom prst="rect">
            <a:avLst/>
          </a:prstGeom>
        </p:spPr>
      </p:pic>
      <p:sp>
        <p:nvSpPr>
          <p:cNvPr id="3" name="İçerik Yer Tutucusu 2">
            <a:extLst>
              <a:ext uri="{FF2B5EF4-FFF2-40B4-BE49-F238E27FC236}">
                <a16:creationId xmlns:a16="http://schemas.microsoft.com/office/drawing/2014/main" xmlns="" id="{73F712F0-5DE4-0F80-32CC-82B6C9261230}"/>
              </a:ext>
            </a:extLst>
          </p:cNvPr>
          <p:cNvSpPr>
            <a:spLocks noGrp="1"/>
          </p:cNvSpPr>
          <p:nvPr>
            <p:ph idx="1"/>
          </p:nvPr>
        </p:nvSpPr>
        <p:spPr>
          <a:xfrm>
            <a:off x="1920874" y="3743618"/>
            <a:ext cx="8932863" cy="2476207"/>
          </a:xfrm>
        </p:spPr>
        <p:txBody>
          <a:bodyPr vert="horz" lIns="91440" tIns="45720" rIns="91440" bIns="45720" rtlCol="0" anchor="t">
            <a:noAutofit/>
          </a:bodyPr>
          <a:lstStyle/>
          <a:p>
            <a:pPr marL="0" indent="0" algn="ctr">
              <a:buNone/>
            </a:pPr>
            <a:r>
              <a:rPr lang="tr-TR" sz="2000" dirty="0">
                <a:solidFill>
                  <a:schemeClr val="tx1">
                    <a:lumMod val="95000"/>
                    <a:lumOff val="5000"/>
                  </a:schemeClr>
                </a:solidFill>
                <a:latin typeface="Calibri"/>
                <a:ea typeface="+mn-lt"/>
                <a:cs typeface="+mn-lt"/>
              </a:rPr>
              <a:t>Bölgemizin kültürel somut mirası hakkında bilgi almak için web sitemizde ki Antalya hakkında bölümünü ziyaret etmeyi unutmayın...</a:t>
            </a:r>
          </a:p>
          <a:p>
            <a:pPr algn="ctr"/>
            <a:endParaRPr lang="tr-TR" sz="2000" dirty="0">
              <a:solidFill>
                <a:schemeClr val="tx1">
                  <a:lumMod val="95000"/>
                  <a:lumOff val="5000"/>
                </a:schemeClr>
              </a:solidFill>
              <a:latin typeface="Calibri"/>
              <a:ea typeface="+mn-lt"/>
              <a:cs typeface="+mn-lt"/>
            </a:endParaRPr>
          </a:p>
          <a:p>
            <a:pPr marL="0" indent="0" algn="ctr">
              <a:buNone/>
            </a:pPr>
            <a:r>
              <a:rPr lang="tr-TR" sz="2000" dirty="0">
                <a:solidFill>
                  <a:schemeClr val="tx1">
                    <a:lumMod val="95000"/>
                    <a:lumOff val="5000"/>
                  </a:schemeClr>
                </a:solidFill>
                <a:latin typeface="Calibri"/>
                <a:ea typeface="+mn-lt"/>
                <a:cs typeface="+mn-lt"/>
                <a:hlinkClick r:id="rId3">
                  <a:extLst>
                    <a:ext uri="{A12FA001-AC4F-418D-AE19-62706E023703}">
                      <ahyp:hlinkClr xmlns:ahyp="http://schemas.microsoft.com/office/drawing/2018/hyperlinkcolor" xmlns="" val="tx"/>
                    </a:ext>
                  </a:extLst>
                </a:hlinkClick>
              </a:rPr>
              <a:t>https://voxmarisresort.com/tr/</a:t>
            </a:r>
            <a:endParaRPr lang="tr-TR" sz="2000">
              <a:solidFill>
                <a:schemeClr val="tx1">
                  <a:lumMod val="95000"/>
                  <a:lumOff val="5000"/>
                </a:schemeClr>
              </a:solidFill>
              <a:latin typeface="Calibri"/>
              <a:ea typeface="+mn-lt"/>
              <a:cs typeface="+mn-lt"/>
            </a:endParaRPr>
          </a:p>
          <a:p>
            <a:pPr marL="0" indent="0" algn="ctr">
              <a:buNone/>
            </a:pPr>
            <a:endParaRPr lang="tr-TR" sz="2000" dirty="0">
              <a:solidFill>
                <a:schemeClr val="tx1">
                  <a:lumMod val="95000"/>
                  <a:lumOff val="5000"/>
                </a:schemeClr>
              </a:solidFill>
              <a:latin typeface="Calibri"/>
              <a:ea typeface="+mn-lt"/>
              <a:cs typeface="+mn-lt"/>
            </a:endParaRPr>
          </a:p>
          <a:p>
            <a:pPr marL="0" indent="0" algn="ctr">
              <a:buNone/>
            </a:pPr>
            <a:r>
              <a:rPr lang="tr-TR" sz="2000" dirty="0">
                <a:solidFill>
                  <a:schemeClr val="tx1">
                    <a:lumMod val="95000"/>
                    <a:lumOff val="5000"/>
                  </a:schemeClr>
                </a:solidFill>
                <a:latin typeface="Calibri"/>
                <a:ea typeface="+mn-lt"/>
                <a:cs typeface="+mn-lt"/>
              </a:rPr>
              <a:t>Sürdürülebilir Bir Yaşam, Sürdürülebilir Bir Gelecek.</a:t>
            </a:r>
            <a:endParaRPr lang="tr-TR" sz="2000" dirty="0">
              <a:solidFill>
                <a:schemeClr val="tx1">
                  <a:lumMod val="95000"/>
                  <a:lumOff val="5000"/>
                </a:schemeClr>
              </a:solidFill>
              <a:latin typeface="Calibri"/>
            </a:endParaRPr>
          </a:p>
        </p:txBody>
      </p:sp>
    </p:spTree>
    <p:extLst>
      <p:ext uri="{BB962C8B-B14F-4D97-AF65-F5344CB8AC3E}">
        <p14:creationId xmlns:p14="http://schemas.microsoft.com/office/powerpoint/2010/main" val="3411771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4AC6B390-BC59-4F1D-A0EE-D71A92F0A0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Freeform: Shape 14">
            <a:extLst>
              <a:ext uri="{FF2B5EF4-FFF2-40B4-BE49-F238E27FC236}">
                <a16:creationId xmlns:a16="http://schemas.microsoft.com/office/drawing/2014/main" xmlns="" id="{B6C60D79-16F1-4C4B-B7E3-7634E7069C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İçerik Yer Tutucusu 6" descr="metin, ekran görüntüsü, yazı tipi, logo içeren bir resim&#10;&#10;Açıklama otomatik olarak oluşturuldu">
            <a:extLst>
              <a:ext uri="{FF2B5EF4-FFF2-40B4-BE49-F238E27FC236}">
                <a16:creationId xmlns:a16="http://schemas.microsoft.com/office/drawing/2014/main" xmlns="" id="{D9AEE510-4BE7-CB33-E878-954997A0DCB4}"/>
              </a:ext>
            </a:extLst>
          </p:cNvPr>
          <p:cNvPicPr>
            <a:picLocks noGrp="1" noChangeAspect="1"/>
          </p:cNvPicPr>
          <p:nvPr>
            <p:ph idx="1"/>
          </p:nvPr>
        </p:nvPicPr>
        <p:blipFill>
          <a:blip r:embed="rId2"/>
          <a:stretch>
            <a:fillRect/>
          </a:stretch>
        </p:blipFill>
        <p:spPr>
          <a:xfrm>
            <a:off x="6541053" y="947969"/>
            <a:ext cx="4777381" cy="478935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7" name="Arc 16">
            <a:extLst>
              <a:ext uri="{FF2B5EF4-FFF2-40B4-BE49-F238E27FC236}">
                <a16:creationId xmlns:a16="http://schemas.microsoft.com/office/drawing/2014/main" xmlns="" id="{426B127E-6498-4C77-9C9D-4553A5113B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xmlns="" id="{1996A308-518E-2A1C-D876-2A5028F7EDA3}"/>
              </a:ext>
            </a:extLst>
          </p:cNvPr>
          <p:cNvSpPr>
            <a:spLocks noGrp="1"/>
          </p:cNvSpPr>
          <p:nvPr>
            <p:ph type="title"/>
          </p:nvPr>
        </p:nvSpPr>
        <p:spPr>
          <a:xfrm>
            <a:off x="838201" y="479493"/>
            <a:ext cx="5257800" cy="1325563"/>
          </a:xfrm>
        </p:spPr>
        <p:txBody>
          <a:bodyPr vert="horz" lIns="91440" tIns="45720" rIns="91440" bIns="45720" rtlCol="0" anchor="ctr">
            <a:normAutofit/>
          </a:bodyPr>
          <a:lstStyle/>
          <a:p>
            <a:r>
              <a:rPr lang="en-US" kern="1200">
                <a:solidFill>
                  <a:schemeClr val="tx1"/>
                </a:solidFill>
                <a:latin typeface="+mj-lt"/>
                <a:ea typeface="+mj-ea"/>
                <a:cs typeface="+mj-cs"/>
              </a:rPr>
              <a:t>KAPSAM</a:t>
            </a:r>
          </a:p>
        </p:txBody>
      </p:sp>
      <p:sp>
        <p:nvSpPr>
          <p:cNvPr id="8" name="Metin kutusu 7">
            <a:extLst>
              <a:ext uri="{FF2B5EF4-FFF2-40B4-BE49-F238E27FC236}">
                <a16:creationId xmlns:a16="http://schemas.microsoft.com/office/drawing/2014/main" xmlns="" id="{2465EAE4-3F5C-E191-C334-5FD494821AF4}"/>
              </a:ext>
            </a:extLst>
          </p:cNvPr>
          <p:cNvSpPr txBox="1"/>
          <p:nvPr/>
        </p:nvSpPr>
        <p:spPr>
          <a:xfrm>
            <a:off x="838201" y="1984443"/>
            <a:ext cx="5257800" cy="4192520"/>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a:t>Birleşmiş Milletler üyeleri tarafından 2015 yılında hazırlanan ve 2030 yılının sonuna kadar ulaşılması amaçlanan hedefleri içeren evrensel bir model olan “Sürdürülebilir Kalkınma” ve bu modelin 17 amacını Vox Maris Resort Otel olarak yerine getirebileceğimiz tüm amaçları kapsar.</a:t>
            </a:r>
          </a:p>
        </p:txBody>
      </p:sp>
      <p:pic>
        <p:nvPicPr>
          <p:cNvPr id="9" name="Resim 8" descr="yazı tipi, grafik, logo, simge, sembol içeren bir resim&#10;&#10;Açıklama otomatik olarak oluşturuldu">
            <a:extLst>
              <a:ext uri="{FF2B5EF4-FFF2-40B4-BE49-F238E27FC236}">
                <a16:creationId xmlns:a16="http://schemas.microsoft.com/office/drawing/2014/main" xmlns="" id="{FEF802A1-7958-9966-1503-5ECCD510AC2E}"/>
              </a:ext>
            </a:extLst>
          </p:cNvPr>
          <p:cNvPicPr>
            <a:picLocks noChangeAspect="1"/>
          </p:cNvPicPr>
          <p:nvPr/>
        </p:nvPicPr>
        <p:blipFill>
          <a:blip r:embed="rId3"/>
          <a:stretch>
            <a:fillRect/>
          </a:stretch>
        </p:blipFill>
        <p:spPr>
          <a:xfrm>
            <a:off x="10110022" y="597845"/>
            <a:ext cx="1168700" cy="631689"/>
          </a:xfrm>
          <a:prstGeom prst="rect">
            <a:avLst/>
          </a:prstGeom>
        </p:spPr>
      </p:pic>
    </p:spTree>
    <p:extLst>
      <p:ext uri="{BB962C8B-B14F-4D97-AF65-F5344CB8AC3E}">
        <p14:creationId xmlns:p14="http://schemas.microsoft.com/office/powerpoint/2010/main" val="4087214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xmlns="" id="{C2554CA6-288E-4202-BC52-2E5A8F0C0A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xmlns="" id="{B10BB131-AC8E-4A8E-A5D1-36260F720C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xmlns="" id="{5A9FC64F-6863-74BA-CD89-247FA97D3097}"/>
              </a:ext>
            </a:extLst>
          </p:cNvPr>
          <p:cNvSpPr>
            <a:spLocks noGrp="1"/>
          </p:cNvSpPr>
          <p:nvPr>
            <p:ph type="title"/>
          </p:nvPr>
        </p:nvSpPr>
        <p:spPr>
          <a:xfrm>
            <a:off x="1171074" y="1396686"/>
            <a:ext cx="3240506" cy="4064628"/>
          </a:xfrm>
        </p:spPr>
        <p:txBody>
          <a:bodyPr>
            <a:normAutofit/>
          </a:bodyPr>
          <a:lstStyle/>
          <a:p>
            <a:r>
              <a:rPr lang="tr-TR">
                <a:solidFill>
                  <a:srgbClr val="FFFFFF"/>
                </a:solidFill>
              </a:rPr>
              <a:t>TANIMLAR</a:t>
            </a:r>
          </a:p>
        </p:txBody>
      </p:sp>
      <p:sp>
        <p:nvSpPr>
          <p:cNvPr id="23" name="Arc 22">
            <a:extLst>
              <a:ext uri="{FF2B5EF4-FFF2-40B4-BE49-F238E27FC236}">
                <a16:creationId xmlns:a16="http://schemas.microsoft.com/office/drawing/2014/main" xmlns="" id="{5B7778FC-632E-4DCA-A7CB-0D7731CCF9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xmlns="" id="{FA23A907-97FB-4A8F-880A-DD77401C42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xmlns="" id="{00C98190-721D-65FB-9E43-0874F8A46A72}"/>
              </a:ext>
            </a:extLst>
          </p:cNvPr>
          <p:cNvSpPr>
            <a:spLocks noGrp="1"/>
          </p:cNvSpPr>
          <p:nvPr>
            <p:ph idx="1"/>
          </p:nvPr>
        </p:nvSpPr>
        <p:spPr>
          <a:xfrm>
            <a:off x="5370153" y="1526033"/>
            <a:ext cx="5536397" cy="3935281"/>
          </a:xfrm>
        </p:spPr>
        <p:txBody>
          <a:bodyPr vert="horz" lIns="91440" tIns="45720" rIns="91440" bIns="45720" rtlCol="0" anchor="t">
            <a:normAutofit/>
          </a:bodyPr>
          <a:lstStyle/>
          <a:p>
            <a:pPr marL="0" indent="0">
              <a:buNone/>
            </a:pPr>
            <a:r>
              <a:rPr lang="tr-TR" sz="1500" b="1" dirty="0">
                <a:latin typeface="Calibri"/>
                <a:ea typeface="Calibri"/>
                <a:cs typeface="Calibri"/>
              </a:rPr>
              <a:t>Sürdürülebilirlik</a:t>
            </a:r>
            <a:endParaRPr lang="tr-TR" dirty="0"/>
          </a:p>
          <a:p>
            <a:pPr marL="0" indent="0">
              <a:buNone/>
            </a:pPr>
            <a:r>
              <a:rPr lang="tr-TR" sz="1500" dirty="0">
                <a:latin typeface="Calibri"/>
                <a:ea typeface="+mn-lt"/>
                <a:cs typeface="+mn-lt"/>
              </a:rPr>
              <a:t>Sürdürülebilirlik, özellikle gelecek nesiller için huzur dolu bir yaşamın yanı sıra devamı gelecek bir kültür oluşturmaktır. Sürdürülebilirlik, temel olarak üretirken ve tüketirken tüm canlıların haklarına saygı göstermeye dayanır. Herkes için daha iyi bir gezegen oluşturmayı amaçlayan sürdürülebilirliğin ilkelerinden bazıları şu şekilde sıralanabilir:</a:t>
            </a:r>
            <a:endParaRPr lang="tr-TR" sz="1500" dirty="0">
              <a:latin typeface="Calibri"/>
              <a:ea typeface="Calibri"/>
              <a:cs typeface="Calibri"/>
            </a:endParaRPr>
          </a:p>
          <a:p>
            <a:pPr marL="0" indent="0">
              <a:buNone/>
            </a:pPr>
            <a:endParaRPr lang="tr-TR" sz="1500" dirty="0">
              <a:latin typeface="Calibri"/>
              <a:ea typeface="+mn-lt"/>
              <a:cs typeface="+mn-lt"/>
            </a:endParaRPr>
          </a:p>
          <a:p>
            <a:r>
              <a:rPr lang="tr-TR" sz="1500" dirty="0">
                <a:latin typeface="Calibri"/>
                <a:ea typeface="+mn-lt"/>
                <a:cs typeface="+mn-lt"/>
              </a:rPr>
              <a:t>Yalnızca gerektiği kadar satın al ve tüket.</a:t>
            </a:r>
            <a:endParaRPr lang="tr-TR" sz="1500" dirty="0">
              <a:latin typeface="Calibri"/>
              <a:ea typeface="Calibri"/>
              <a:cs typeface="Calibri"/>
            </a:endParaRPr>
          </a:p>
          <a:p>
            <a:r>
              <a:rPr lang="tr-TR" sz="1500" dirty="0">
                <a:latin typeface="Calibri"/>
                <a:ea typeface="+mn-lt"/>
                <a:cs typeface="+mn-lt"/>
              </a:rPr>
              <a:t>Enerjiyi verimli kullan ve yenilenebilir enerji kaynaklarını tercih et.</a:t>
            </a:r>
            <a:endParaRPr lang="tr-TR" sz="1500" dirty="0">
              <a:latin typeface="Calibri"/>
              <a:ea typeface="Calibri"/>
              <a:cs typeface="Calibri"/>
            </a:endParaRPr>
          </a:p>
          <a:p>
            <a:r>
              <a:rPr lang="tr-TR" sz="1500" dirty="0">
                <a:latin typeface="Calibri"/>
                <a:ea typeface="+mn-lt"/>
                <a:cs typeface="+mn-lt"/>
              </a:rPr>
              <a:t>Geri dönüşüme katılabilen ürünleri kullan.</a:t>
            </a:r>
            <a:endParaRPr lang="tr-TR" sz="1500" dirty="0">
              <a:latin typeface="Calibri"/>
              <a:ea typeface="Calibri"/>
              <a:cs typeface="Calibri"/>
            </a:endParaRPr>
          </a:p>
          <a:p>
            <a:r>
              <a:rPr lang="tr-TR" sz="1500" dirty="0">
                <a:latin typeface="Calibri"/>
                <a:ea typeface="+mn-lt"/>
                <a:cs typeface="+mn-lt"/>
              </a:rPr>
              <a:t>Eylemlerinin sonuçlarını hesaba katarak ilerle.</a:t>
            </a:r>
            <a:endParaRPr lang="tr-TR" sz="1500" dirty="0">
              <a:latin typeface="Calibri"/>
              <a:ea typeface="Calibri"/>
              <a:cs typeface="Calibri"/>
            </a:endParaRPr>
          </a:p>
          <a:p>
            <a:r>
              <a:rPr lang="tr-TR" sz="1500" dirty="0">
                <a:latin typeface="Calibri"/>
                <a:ea typeface="+mn-lt"/>
                <a:cs typeface="+mn-lt"/>
              </a:rPr>
              <a:t>Atık üretimini sıfırla veya atıkları farklı bir fayda üretmek için kullan.</a:t>
            </a:r>
            <a:endParaRPr lang="tr-TR" sz="1500" dirty="0">
              <a:latin typeface="Calibri"/>
            </a:endParaRPr>
          </a:p>
          <a:p>
            <a:endParaRPr lang="tr-TR" sz="1500" dirty="0"/>
          </a:p>
        </p:txBody>
      </p:sp>
      <p:pic>
        <p:nvPicPr>
          <p:cNvPr id="9" name="Resim 8" descr="yazı tipi, grafik, logo, simge, sembol içeren bir resim&#10;&#10;Açıklama otomatik olarak oluşturuldu">
            <a:extLst>
              <a:ext uri="{FF2B5EF4-FFF2-40B4-BE49-F238E27FC236}">
                <a16:creationId xmlns:a16="http://schemas.microsoft.com/office/drawing/2014/main" xmlns="" id="{FEF802A1-7958-9966-1503-5ECCD510AC2E}"/>
              </a:ext>
            </a:extLst>
          </p:cNvPr>
          <p:cNvPicPr>
            <a:picLocks noChangeAspect="1"/>
          </p:cNvPicPr>
          <p:nvPr/>
        </p:nvPicPr>
        <p:blipFill>
          <a:blip r:embed="rId2"/>
          <a:stretch>
            <a:fillRect/>
          </a:stretch>
        </p:blipFill>
        <p:spPr>
          <a:xfrm>
            <a:off x="10110022" y="597845"/>
            <a:ext cx="1168700" cy="631689"/>
          </a:xfrm>
          <a:prstGeom prst="rect">
            <a:avLst/>
          </a:prstGeom>
        </p:spPr>
      </p:pic>
    </p:spTree>
    <p:extLst>
      <p:ext uri="{BB962C8B-B14F-4D97-AF65-F5344CB8AC3E}">
        <p14:creationId xmlns:p14="http://schemas.microsoft.com/office/powerpoint/2010/main" val="4112178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68B3F68-107C-434F-AA38-110D5EA91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AAD0DBB9-1A4B-4391-81D4-CB19F9AB91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063BBA22-50EA-4C4D-BE05-F1CE4E63A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xmlns="" id="{A1E77BE9-0791-821A-740A-90CE77973A39}"/>
              </a:ext>
            </a:extLst>
          </p:cNvPr>
          <p:cNvSpPr>
            <a:spLocks noGrp="1"/>
          </p:cNvSpPr>
          <p:nvPr>
            <p:ph type="title"/>
          </p:nvPr>
        </p:nvSpPr>
        <p:spPr>
          <a:xfrm>
            <a:off x="1371597" y="348865"/>
            <a:ext cx="10044023" cy="877729"/>
          </a:xfrm>
        </p:spPr>
        <p:txBody>
          <a:bodyPr anchor="ctr">
            <a:normAutofit/>
          </a:bodyPr>
          <a:lstStyle/>
          <a:p>
            <a:r>
              <a:rPr lang="tr-TR" sz="4000">
                <a:solidFill>
                  <a:srgbClr val="FFFFFF"/>
                </a:solidFill>
              </a:rPr>
              <a:t>TANIMLAR</a:t>
            </a:r>
          </a:p>
        </p:txBody>
      </p:sp>
      <p:graphicFrame>
        <p:nvGraphicFramePr>
          <p:cNvPr id="5" name="İçerik Yer Tutucusu 2">
            <a:extLst>
              <a:ext uri="{FF2B5EF4-FFF2-40B4-BE49-F238E27FC236}">
                <a16:creationId xmlns:a16="http://schemas.microsoft.com/office/drawing/2014/main" xmlns="" id="{D1CF059D-42B9-12B6-5C1D-B9B3E9CAAA94}"/>
              </a:ext>
            </a:extLst>
          </p:cNvPr>
          <p:cNvGraphicFramePr>
            <a:graphicFrameLocks noGrp="1"/>
          </p:cNvGraphicFramePr>
          <p:nvPr>
            <p:ph idx="1"/>
            <p:extLst>
              <p:ext uri="{D42A27DB-BD31-4B8C-83A1-F6EECF244321}">
                <p14:modId xmlns:p14="http://schemas.microsoft.com/office/powerpoint/2010/main" val="1737657748"/>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Resim 9" descr="yazı tipi, grafik, logo, simge, sembol içeren bir resim&#10;&#10;Açıklama otomatik olarak oluşturuldu">
            <a:extLst>
              <a:ext uri="{FF2B5EF4-FFF2-40B4-BE49-F238E27FC236}">
                <a16:creationId xmlns:a16="http://schemas.microsoft.com/office/drawing/2014/main" xmlns="" id="{FEF802A1-7958-9966-1503-5ECCD510AC2E}"/>
              </a:ext>
            </a:extLst>
          </p:cNvPr>
          <p:cNvPicPr>
            <a:picLocks noChangeAspect="1"/>
          </p:cNvPicPr>
          <p:nvPr/>
        </p:nvPicPr>
        <p:blipFill>
          <a:blip r:embed="rId7"/>
          <a:stretch>
            <a:fillRect/>
          </a:stretch>
        </p:blipFill>
        <p:spPr>
          <a:xfrm>
            <a:off x="10110022" y="597845"/>
            <a:ext cx="1168700" cy="631689"/>
          </a:xfrm>
          <a:prstGeom prst="rect">
            <a:avLst/>
          </a:prstGeom>
        </p:spPr>
      </p:pic>
    </p:spTree>
    <p:extLst>
      <p:ext uri="{BB962C8B-B14F-4D97-AF65-F5344CB8AC3E}">
        <p14:creationId xmlns:p14="http://schemas.microsoft.com/office/powerpoint/2010/main" val="3386883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xmlns="" id="{9F7D5CDA-D291-4307-BF55-1381FED296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xmlns="" id="{1815D2C4-D93F-552C-A8F8-40C5D1269994}"/>
              </a:ext>
            </a:extLst>
          </p:cNvPr>
          <p:cNvSpPr>
            <a:spLocks noGrp="1"/>
          </p:cNvSpPr>
          <p:nvPr>
            <p:ph type="title"/>
          </p:nvPr>
        </p:nvSpPr>
        <p:spPr>
          <a:xfrm>
            <a:off x="761800" y="762001"/>
            <a:ext cx="5334197" cy="1708242"/>
          </a:xfrm>
        </p:spPr>
        <p:txBody>
          <a:bodyPr anchor="ctr">
            <a:normAutofit/>
          </a:bodyPr>
          <a:lstStyle/>
          <a:p>
            <a:r>
              <a:rPr lang="tr-TR" sz="4000" b="1"/>
              <a:t>Sürdürülebilirlik Stratejimiz</a:t>
            </a:r>
          </a:p>
        </p:txBody>
      </p:sp>
      <p:sp>
        <p:nvSpPr>
          <p:cNvPr id="3" name="İçerik Yer Tutucusu 2">
            <a:extLst>
              <a:ext uri="{FF2B5EF4-FFF2-40B4-BE49-F238E27FC236}">
                <a16:creationId xmlns:a16="http://schemas.microsoft.com/office/drawing/2014/main" xmlns="" id="{7EB82C09-B4B9-1867-54BD-85C5B488A2B6}"/>
              </a:ext>
            </a:extLst>
          </p:cNvPr>
          <p:cNvSpPr>
            <a:spLocks noGrp="1"/>
          </p:cNvSpPr>
          <p:nvPr>
            <p:ph idx="1"/>
          </p:nvPr>
        </p:nvSpPr>
        <p:spPr>
          <a:xfrm>
            <a:off x="761800" y="2470244"/>
            <a:ext cx="5334197" cy="3769835"/>
          </a:xfrm>
        </p:spPr>
        <p:txBody>
          <a:bodyPr vert="horz" lIns="91440" tIns="45720" rIns="91440" bIns="45720" rtlCol="0" anchor="ctr">
            <a:normAutofit/>
          </a:bodyPr>
          <a:lstStyle/>
          <a:p>
            <a:pPr marL="0" indent="0">
              <a:buNone/>
            </a:pPr>
            <a:r>
              <a:rPr lang="tr-TR" sz="1400" b="1" dirty="0">
                <a:latin typeface="Calibri"/>
                <a:cs typeface="Calibri"/>
              </a:rPr>
              <a:t>Çevresel Değerler</a:t>
            </a:r>
            <a:endParaRPr lang="tr-TR" sz="1400" dirty="0">
              <a:latin typeface="Calibri"/>
              <a:cs typeface="Calibri"/>
            </a:endParaRPr>
          </a:p>
          <a:p>
            <a:r>
              <a:rPr lang="tr-TR" sz="1400" dirty="0">
                <a:latin typeface="Calibri"/>
                <a:cs typeface="Calibri"/>
              </a:rPr>
              <a:t> </a:t>
            </a:r>
            <a:r>
              <a:rPr lang="tr-TR" sz="1400" b="1" dirty="0">
                <a:latin typeface="Calibri"/>
                <a:cs typeface="Calibri"/>
              </a:rPr>
              <a:t>İklim Değişikliği ve Enerji</a:t>
            </a:r>
            <a:endParaRPr lang="tr-TR" sz="1400" b="1" dirty="0">
              <a:latin typeface="Calibri"/>
              <a:ea typeface="Calibri"/>
              <a:cs typeface="Calibri"/>
            </a:endParaRPr>
          </a:p>
          <a:p>
            <a:pPr marL="0" indent="0">
              <a:buNone/>
            </a:pPr>
            <a:r>
              <a:rPr lang="tr-TR" sz="1400" dirty="0">
                <a:latin typeface="Calibri"/>
                <a:ea typeface="+mn-lt"/>
                <a:cs typeface="+mn-lt"/>
              </a:rPr>
              <a:t>İklim krizi kaynaklı tüm riskler turizm sektörünü yakından ilgilendiriyor. Enerji ve emisyon yönetimi ile kaynakların sorumlu tüketilmesi anlayışını yaygınlaştıran, sürdürülebilir enerji tüketimini mümkün olan yüksek seviyeye çıkartan, enerji tüketimini kontrollü olarak ele alan ve enerji verimliliğini arttıran ve tüm bunların sonucunda karbon emisyonlarımızı azaltan enerji sistemlerine yatırım yapmayı benimsiyoruz.</a:t>
            </a:r>
            <a:endParaRPr lang="tr-TR" sz="1400" dirty="0">
              <a:latin typeface="Calibri"/>
              <a:cs typeface="Calibri"/>
            </a:endParaRPr>
          </a:p>
          <a:p>
            <a:r>
              <a:rPr lang="tr-TR" sz="1400" b="1" dirty="0">
                <a:latin typeface="Calibri"/>
                <a:cs typeface="Calibri"/>
              </a:rPr>
              <a:t>Su Yönetimi</a:t>
            </a:r>
            <a:endParaRPr lang="tr-TR" sz="1400" b="1" dirty="0">
              <a:latin typeface="Calibri"/>
              <a:ea typeface="Calibri"/>
              <a:cs typeface="Calibri"/>
            </a:endParaRPr>
          </a:p>
          <a:p>
            <a:pPr marL="0" indent="0">
              <a:buNone/>
            </a:pPr>
            <a:r>
              <a:rPr lang="tr-TR" sz="1400" dirty="0">
                <a:latin typeface="Calibri"/>
                <a:ea typeface="+mn-lt"/>
                <a:cs typeface="+mn-lt"/>
              </a:rPr>
              <a:t>Tüm faaliyetlerimizde suyu daha verimli kullanmak, mümkün olduğunca geri dönüşümünü ve yeniden kullanımını sağlamak ve atık suları çevreye zarar vermeyecek şekilde bertaraf etmek, çevresel önceliklerimiz arasında yer alıyor.</a:t>
            </a:r>
            <a:endParaRPr lang="tr-TR" sz="1400" dirty="0">
              <a:latin typeface="Calibri"/>
            </a:endParaRPr>
          </a:p>
        </p:txBody>
      </p:sp>
      <p:pic>
        <p:nvPicPr>
          <p:cNvPr id="5" name="Picture 4">
            <a:extLst>
              <a:ext uri="{FF2B5EF4-FFF2-40B4-BE49-F238E27FC236}">
                <a16:creationId xmlns:a16="http://schemas.microsoft.com/office/drawing/2014/main" xmlns="" id="{F4813F33-C685-B398-FCE5-DBF2F0C8D53D}"/>
              </a:ext>
            </a:extLst>
          </p:cNvPr>
          <p:cNvPicPr>
            <a:picLocks noChangeAspect="1"/>
          </p:cNvPicPr>
          <p:nvPr/>
        </p:nvPicPr>
        <p:blipFill>
          <a:blip r:embed="rId2"/>
          <a:srcRect l="23912" r="35135" b="6249"/>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pic>
        <p:nvPicPr>
          <p:cNvPr id="7" name="Resim 6" descr="yazı tipi, grafik, logo, simge, sembol içeren bir resim&#10;&#10;Açıklama otomatik olarak oluşturuldu">
            <a:extLst>
              <a:ext uri="{FF2B5EF4-FFF2-40B4-BE49-F238E27FC236}">
                <a16:creationId xmlns:a16="http://schemas.microsoft.com/office/drawing/2014/main" xmlns="" id="{FEF802A1-7958-9966-1503-5ECCD510AC2E}"/>
              </a:ext>
            </a:extLst>
          </p:cNvPr>
          <p:cNvPicPr>
            <a:picLocks noChangeAspect="1"/>
          </p:cNvPicPr>
          <p:nvPr/>
        </p:nvPicPr>
        <p:blipFill>
          <a:blip r:embed="rId3"/>
          <a:stretch>
            <a:fillRect/>
          </a:stretch>
        </p:blipFill>
        <p:spPr>
          <a:xfrm>
            <a:off x="10110022" y="597845"/>
            <a:ext cx="1168700" cy="631689"/>
          </a:xfrm>
          <a:prstGeom prst="rect">
            <a:avLst/>
          </a:prstGeom>
        </p:spPr>
      </p:pic>
    </p:spTree>
    <p:extLst>
      <p:ext uri="{BB962C8B-B14F-4D97-AF65-F5344CB8AC3E}">
        <p14:creationId xmlns:p14="http://schemas.microsoft.com/office/powerpoint/2010/main" val="371764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xmlns="" id="{AB43E7DC-5101-4E7C-ADB5-596311F53D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xmlns="" id="{1B8BCA7A-6464-4C53-A572-89B2B3C2D8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10976177 w 12192000"/>
              <a:gd name="connsiteY3" fmla="*/ 6858000 h 6858000"/>
              <a:gd name="connsiteX4" fmla="*/ 10997120 w 12192000"/>
              <a:gd name="connsiteY4" fmla="*/ 6851980 h 6858000"/>
              <a:gd name="connsiteX5" fmla="*/ 12094512 w 12192000"/>
              <a:gd name="connsiteY5" fmla="*/ 6315404 h 6858000"/>
              <a:gd name="connsiteX6" fmla="*/ 12191999 w 12192000"/>
              <a:gd name="connsiteY6" fmla="*/ 6239611 h 6858000"/>
              <a:gd name="connsiteX7" fmla="*/ 12191999 w 12192000"/>
              <a:gd name="connsiteY7" fmla="*/ 1104399 h 6858000"/>
              <a:gd name="connsiteX8" fmla="*/ 11979198 w 12192000"/>
              <a:gd name="connsiteY8" fmla="*/ 1051011 h 6858000"/>
              <a:gd name="connsiteX9" fmla="*/ 11742378 w 12192000"/>
              <a:gd name="connsiteY9" fmla="*/ 986227 h 6858000"/>
              <a:gd name="connsiteX10" fmla="*/ 12063968 w 12192000"/>
              <a:gd name="connsiteY10" fmla="*/ 729780 h 6858000"/>
              <a:gd name="connsiteX11" fmla="*/ 11572835 w 12192000"/>
              <a:gd name="connsiteY11" fmla="*/ 670151 h 6858000"/>
              <a:gd name="connsiteX12" fmla="*/ 11524844 w 12192000"/>
              <a:gd name="connsiteY12" fmla="*/ 671946 h 6858000"/>
              <a:gd name="connsiteX13" fmla="*/ 10560518 w 12192000"/>
              <a:gd name="connsiteY13" fmla="*/ 632492 h 6858000"/>
              <a:gd name="connsiteX14" fmla="*/ 9178169 w 12192000"/>
              <a:gd name="connsiteY14" fmla="*/ 501577 h 6858000"/>
              <a:gd name="connsiteX15" fmla="*/ 8033984 w 12192000"/>
              <a:gd name="connsiteY15" fmla="*/ 423121 h 6858000"/>
              <a:gd name="connsiteX16" fmla="*/ 6815795 w 12192000"/>
              <a:gd name="connsiteY16" fmla="*/ 270688 h 6858000"/>
              <a:gd name="connsiteX17" fmla="*/ 6757489 w 12192000"/>
              <a:gd name="connsiteY17" fmla="*/ 260880 h 6858000"/>
              <a:gd name="connsiteX18" fmla="*/ 6703217 w 12192000"/>
              <a:gd name="connsiteY18" fmla="*/ 290416 h 6858000"/>
              <a:gd name="connsiteX19" fmla="*/ 7005521 w 12192000"/>
              <a:gd name="connsiteY19" fmla="*/ 401154 h 6858000"/>
              <a:gd name="connsiteX20" fmla="*/ 6532779 w 12192000"/>
              <a:gd name="connsiteY20" fmla="*/ 342871 h 6858000"/>
              <a:gd name="connsiteX21" fmla="*/ 6524704 w 12192000"/>
              <a:gd name="connsiteY21" fmla="*/ 380529 h 6858000"/>
              <a:gd name="connsiteX22" fmla="*/ 7061587 w 12192000"/>
              <a:gd name="connsiteY22" fmla="*/ 523098 h 6858000"/>
              <a:gd name="connsiteX23" fmla="*/ 7013594 w 12192000"/>
              <a:gd name="connsiteY23" fmla="*/ 545070 h 6858000"/>
              <a:gd name="connsiteX24" fmla="*/ 6728335 w 12192000"/>
              <a:gd name="connsiteY24" fmla="*/ 489924 h 6858000"/>
              <a:gd name="connsiteX25" fmla="*/ 6670923 w 12192000"/>
              <a:gd name="connsiteY25" fmla="*/ 504270 h 6858000"/>
              <a:gd name="connsiteX26" fmla="*/ 6699180 w 12192000"/>
              <a:gd name="connsiteY26" fmla="*/ 571069 h 6858000"/>
              <a:gd name="connsiteX27" fmla="*/ 6822972 w 12192000"/>
              <a:gd name="connsiteY27" fmla="*/ 597073 h 6858000"/>
              <a:gd name="connsiteX28" fmla="*/ 7015839 w 12192000"/>
              <a:gd name="connsiteY28" fmla="*/ 753992 h 6858000"/>
              <a:gd name="connsiteX29" fmla="*/ 6723848 w 12192000"/>
              <a:gd name="connsiteY29" fmla="*/ 735160 h 6858000"/>
              <a:gd name="connsiteX30" fmla="*/ 6672268 w 12192000"/>
              <a:gd name="connsiteY30" fmla="*/ 773268 h 6858000"/>
              <a:gd name="connsiteX31" fmla="*/ 6652532 w 12192000"/>
              <a:gd name="connsiteY31" fmla="*/ 822585 h 6858000"/>
              <a:gd name="connsiteX32" fmla="*/ 6539505 w 12192000"/>
              <a:gd name="connsiteY32" fmla="*/ 863382 h 6858000"/>
              <a:gd name="connsiteX33" fmla="*/ 6717122 w 12192000"/>
              <a:gd name="connsiteY33" fmla="*/ 909114 h 6858000"/>
              <a:gd name="connsiteX34" fmla="*/ 6527397 w 12192000"/>
              <a:gd name="connsiteY34" fmla="*/ 909114 h 6858000"/>
              <a:gd name="connsiteX35" fmla="*/ 6309411 w 12192000"/>
              <a:gd name="connsiteY35" fmla="*/ 877731 h 6858000"/>
              <a:gd name="connsiteX36" fmla="*/ 6077077 w 12192000"/>
              <a:gd name="connsiteY36" fmla="*/ 887593 h 6858000"/>
              <a:gd name="connsiteX37" fmla="*/ 6076642 w 12192000"/>
              <a:gd name="connsiteY37" fmla="*/ 887537 h 6858000"/>
              <a:gd name="connsiteX38" fmla="*/ 6032390 w 12192000"/>
              <a:gd name="connsiteY38" fmla="*/ 898600 h 6858000"/>
              <a:gd name="connsiteX39" fmla="*/ 6008536 w 12192000"/>
              <a:gd name="connsiteY39" fmla="*/ 914503 h 6858000"/>
              <a:gd name="connsiteX40" fmla="*/ 5944926 w 12192000"/>
              <a:gd name="connsiteY40" fmla="*/ 922454 h 6858000"/>
              <a:gd name="connsiteX41" fmla="*/ 5929023 w 12192000"/>
              <a:gd name="connsiteY41" fmla="*/ 954259 h 6858000"/>
              <a:gd name="connsiteX42" fmla="*/ 5938641 w 12192000"/>
              <a:gd name="connsiteY42" fmla="*/ 983356 h 6858000"/>
              <a:gd name="connsiteX43" fmla="*/ 5941380 w 12192000"/>
              <a:gd name="connsiteY43" fmla="*/ 994243 h 6858000"/>
              <a:gd name="connsiteX44" fmla="*/ 6022639 w 12192000"/>
              <a:gd name="connsiteY44" fmla="*/ 1012399 h 6858000"/>
              <a:gd name="connsiteX45" fmla="*/ 6620687 w 12192000"/>
              <a:gd name="connsiteY45" fmla="*/ 1222947 h 6858000"/>
              <a:gd name="connsiteX46" fmla="*/ 6557895 w 12192000"/>
              <a:gd name="connsiteY46" fmla="*/ 1308577 h 6858000"/>
              <a:gd name="connsiteX47" fmla="*/ 6815348 w 12192000"/>
              <a:gd name="connsiteY47" fmla="*/ 1401831 h 6858000"/>
              <a:gd name="connsiteX48" fmla="*/ 6878591 w 12192000"/>
              <a:gd name="connsiteY48" fmla="*/ 1494187 h 6858000"/>
              <a:gd name="connsiteX49" fmla="*/ 6799202 w 12192000"/>
              <a:gd name="connsiteY49" fmla="*/ 1486118 h 6858000"/>
              <a:gd name="connsiteX50" fmla="*/ 6731027 w 12192000"/>
              <a:gd name="connsiteY50" fmla="*/ 1503602 h 6858000"/>
              <a:gd name="connsiteX51" fmla="*/ 6759282 w 12192000"/>
              <a:gd name="connsiteY51" fmla="*/ 1621067 h 6858000"/>
              <a:gd name="connsiteX52" fmla="*/ 7123035 w 12192000"/>
              <a:gd name="connsiteY52" fmla="*/ 1772603 h 6858000"/>
              <a:gd name="connsiteX53" fmla="*/ 7155777 w 12192000"/>
              <a:gd name="connsiteY53" fmla="*/ 1821919 h 6858000"/>
              <a:gd name="connsiteX54" fmla="*/ 7112270 w 12192000"/>
              <a:gd name="connsiteY54" fmla="*/ 1856890 h 6858000"/>
              <a:gd name="connsiteX55" fmla="*/ 6994755 w 12192000"/>
              <a:gd name="connsiteY55" fmla="*/ 1874821 h 6858000"/>
              <a:gd name="connsiteX56" fmla="*/ 7159364 w 12192000"/>
              <a:gd name="connsiteY56" fmla="*/ 2042948 h 6858000"/>
              <a:gd name="connsiteX57" fmla="*/ 7219467 w 12192000"/>
              <a:gd name="connsiteY57" fmla="*/ 2089573 h 6858000"/>
              <a:gd name="connsiteX58" fmla="*/ 7322179 w 12192000"/>
              <a:gd name="connsiteY58" fmla="*/ 2161756 h 6858000"/>
              <a:gd name="connsiteX59" fmla="*/ 7323974 w 12192000"/>
              <a:gd name="connsiteY59" fmla="*/ 2183724 h 6858000"/>
              <a:gd name="connsiteX60" fmla="*/ 7184034 w 12192000"/>
              <a:gd name="connsiteY60" fmla="*/ 2261285 h 6858000"/>
              <a:gd name="connsiteX61" fmla="*/ 6931516 w 12192000"/>
              <a:gd name="connsiteY61" fmla="*/ 2240212 h 6858000"/>
              <a:gd name="connsiteX62" fmla="*/ 7304686 w 12192000"/>
              <a:gd name="connsiteY62" fmla="*/ 2355883 h 6858000"/>
              <a:gd name="connsiteX63" fmla="*/ 6096813 w 12192000"/>
              <a:gd name="connsiteY63" fmla="*/ 2080160 h 6858000"/>
              <a:gd name="connsiteX64" fmla="*/ 6173959 w 12192000"/>
              <a:gd name="connsiteY64" fmla="*/ 2152340 h 6858000"/>
              <a:gd name="connsiteX65" fmla="*/ 6596469 w 12192000"/>
              <a:gd name="connsiteY65" fmla="*/ 2342432 h 6858000"/>
              <a:gd name="connsiteX66" fmla="*/ 6716224 w 12192000"/>
              <a:gd name="connsiteY66" fmla="*/ 2461690 h 6858000"/>
              <a:gd name="connsiteX67" fmla="*/ 6841810 w 12192000"/>
              <a:gd name="connsiteY67" fmla="*/ 2527594 h 6858000"/>
              <a:gd name="connsiteX68" fmla="*/ 7018080 w 12192000"/>
              <a:gd name="connsiteY68" fmla="*/ 2526249 h 6858000"/>
              <a:gd name="connsiteX69" fmla="*/ 7143217 w 12192000"/>
              <a:gd name="connsiteY69" fmla="*/ 2627573 h 6858000"/>
              <a:gd name="connsiteX70" fmla="*/ 7012697 w 12192000"/>
              <a:gd name="connsiteY70" fmla="*/ 2649094 h 6858000"/>
              <a:gd name="connsiteX71" fmla="*/ 6859752 w 12192000"/>
              <a:gd name="connsiteY71" fmla="*/ 2632505 h 6858000"/>
              <a:gd name="connsiteX72" fmla="*/ 6529636 w 12192000"/>
              <a:gd name="connsiteY72" fmla="*/ 2637883 h 6858000"/>
              <a:gd name="connsiteX73" fmla="*/ 6340360 w 12192000"/>
              <a:gd name="connsiteY73" fmla="*/ 2657610 h 6858000"/>
              <a:gd name="connsiteX74" fmla="*/ 5905294 w 12192000"/>
              <a:gd name="connsiteY74" fmla="*/ 2623984 h 6858000"/>
              <a:gd name="connsiteX75" fmla="*/ 5930860 w 12192000"/>
              <a:gd name="connsiteY75" fmla="*/ 2710066 h 6858000"/>
              <a:gd name="connsiteX76" fmla="*/ 5914710 w 12192000"/>
              <a:gd name="connsiteY76" fmla="*/ 2784935 h 6858000"/>
              <a:gd name="connsiteX77" fmla="*/ 5908433 w 12192000"/>
              <a:gd name="connsiteY77" fmla="*/ 2947683 h 6858000"/>
              <a:gd name="connsiteX78" fmla="*/ 5912470 w 12192000"/>
              <a:gd name="connsiteY78" fmla="*/ 2974134 h 6858000"/>
              <a:gd name="connsiteX79" fmla="*/ 5815141 w 12192000"/>
              <a:gd name="connsiteY79" fmla="*/ 2991171 h 6858000"/>
              <a:gd name="connsiteX80" fmla="*/ 6395082 w 12192000"/>
              <a:gd name="connsiteY80" fmla="*/ 3329661 h 6858000"/>
              <a:gd name="connsiteX81" fmla="*/ 6007557 w 12192000"/>
              <a:gd name="connsiteY81" fmla="*/ 3243581 h 6858000"/>
              <a:gd name="connsiteX82" fmla="*/ 5955079 w 12192000"/>
              <a:gd name="connsiteY82" fmla="*/ 3385704 h 6858000"/>
              <a:gd name="connsiteX83" fmla="*/ 6137180 w 12192000"/>
              <a:gd name="connsiteY83" fmla="*/ 3512133 h 6858000"/>
              <a:gd name="connsiteX84" fmla="*/ 6204457 w 12192000"/>
              <a:gd name="connsiteY84" fmla="*/ 3762302 h 6858000"/>
              <a:gd name="connsiteX85" fmla="*/ 6171716 w 12192000"/>
              <a:gd name="connsiteY85" fmla="*/ 3990952 h 6858000"/>
              <a:gd name="connsiteX86" fmla="*/ 6093674 w 12192000"/>
              <a:gd name="connsiteY86" fmla="*/ 4063580 h 6858000"/>
              <a:gd name="connsiteX87" fmla="*/ 5980645 w 12192000"/>
              <a:gd name="connsiteY87" fmla="*/ 4194045 h 6858000"/>
              <a:gd name="connsiteX88" fmla="*/ 5910676 w 12192000"/>
              <a:gd name="connsiteY88" fmla="*/ 4274743 h 6858000"/>
              <a:gd name="connsiteX89" fmla="*/ 5667577 w 12192000"/>
              <a:gd name="connsiteY89" fmla="*/ 4243362 h 6858000"/>
              <a:gd name="connsiteX90" fmla="*/ 5991859 w 12192000"/>
              <a:gd name="connsiteY90" fmla="*/ 4448252 h 6858000"/>
              <a:gd name="connsiteX91" fmla="*/ 5729024 w 12192000"/>
              <a:gd name="connsiteY91" fmla="*/ 4422695 h 6858000"/>
              <a:gd name="connsiteX92" fmla="*/ 5643357 w 12192000"/>
              <a:gd name="connsiteY92" fmla="*/ 4437041 h 6858000"/>
              <a:gd name="connsiteX93" fmla="*/ 5692243 w 12192000"/>
              <a:gd name="connsiteY93" fmla="*/ 4503395 h 6858000"/>
              <a:gd name="connsiteX94" fmla="*/ 5885111 w 12192000"/>
              <a:gd name="connsiteY94" fmla="*/ 4615926 h 6858000"/>
              <a:gd name="connsiteX95" fmla="*/ 6282503 w 12192000"/>
              <a:gd name="connsiteY95" fmla="*/ 4920793 h 6858000"/>
              <a:gd name="connsiteX96" fmla="*/ 5897668 w 12192000"/>
              <a:gd name="connsiteY96" fmla="*/ 4780915 h 6858000"/>
              <a:gd name="connsiteX97" fmla="*/ 6303132 w 12192000"/>
              <a:gd name="connsiteY97" fmla="*/ 5094297 h 6858000"/>
              <a:gd name="connsiteX98" fmla="*/ 6393287 w 12192000"/>
              <a:gd name="connsiteY98" fmla="*/ 5198310 h 6858000"/>
              <a:gd name="connsiteX99" fmla="*/ 6575386 w 12192000"/>
              <a:gd name="connsiteY99" fmla="*/ 5456548 h 6858000"/>
              <a:gd name="connsiteX100" fmla="*/ 6566415 w 12192000"/>
              <a:gd name="connsiteY100" fmla="*/ 5485690 h 6858000"/>
              <a:gd name="connsiteX101" fmla="*/ 6356059 w 12192000"/>
              <a:gd name="connsiteY101" fmla="*/ 5443995 h 6858000"/>
              <a:gd name="connsiteX102" fmla="*/ 6628762 w 12192000"/>
              <a:gd name="connsiteY102" fmla="*/ 5660990 h 6858000"/>
              <a:gd name="connsiteX103" fmla="*/ 6910436 w 12192000"/>
              <a:gd name="connsiteY103" fmla="*/ 5827767 h 6858000"/>
              <a:gd name="connsiteX104" fmla="*/ 6710393 w 12192000"/>
              <a:gd name="connsiteY104" fmla="*/ 5802214 h 6858000"/>
              <a:gd name="connsiteX105" fmla="*/ 6435448 w 12192000"/>
              <a:gd name="connsiteY105" fmla="*/ 5706719 h 6858000"/>
              <a:gd name="connsiteX106" fmla="*/ 6339913 w 12192000"/>
              <a:gd name="connsiteY106" fmla="*/ 5742586 h 6858000"/>
              <a:gd name="connsiteX107" fmla="*/ 6600503 w 12192000"/>
              <a:gd name="connsiteY107" fmla="*/ 5900398 h 6858000"/>
              <a:gd name="connsiteX108" fmla="*/ 6749863 w 12192000"/>
              <a:gd name="connsiteY108" fmla="*/ 5973478 h 6858000"/>
              <a:gd name="connsiteX109" fmla="*/ 6809515 w 12192000"/>
              <a:gd name="connsiteY109" fmla="*/ 6029519 h 6858000"/>
              <a:gd name="connsiteX110" fmla="*/ 6979954 w 12192000"/>
              <a:gd name="connsiteY110" fmla="*/ 6229474 h 6858000"/>
              <a:gd name="connsiteX111" fmla="*/ 7480509 w 12192000"/>
              <a:gd name="connsiteY111" fmla="*/ 6447812 h 6858000"/>
              <a:gd name="connsiteX112" fmla="*/ 7948764 w 12192000"/>
              <a:gd name="connsiteY112" fmla="*/ 6719056 h 6858000"/>
              <a:gd name="connsiteX113" fmla="*/ 8221244 w 12192000"/>
              <a:gd name="connsiteY113" fmla="*/ 6848868 h 6858000"/>
              <a:gd name="connsiteX114" fmla="*/ 8242921 w 12192000"/>
              <a:gd name="connsiteY114" fmla="*/ 6858000 h 6858000"/>
              <a:gd name="connsiteX115" fmla="*/ 0 w 12192000"/>
              <a:gd name="connsiteY1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2192000" h="6858000">
                <a:moveTo>
                  <a:pt x="0" y="0"/>
                </a:moveTo>
                <a:lnTo>
                  <a:pt x="12192000" y="0"/>
                </a:lnTo>
                <a:lnTo>
                  <a:pt x="12192000" y="6858000"/>
                </a:lnTo>
                <a:lnTo>
                  <a:pt x="10976177" y="6858000"/>
                </a:lnTo>
                <a:lnTo>
                  <a:pt x="10997120" y="6851980"/>
                </a:lnTo>
                <a:cubicBezTo>
                  <a:pt x="11372760" y="6734361"/>
                  <a:pt x="11757137" y="6563389"/>
                  <a:pt x="12094512" y="6315404"/>
                </a:cubicBezTo>
                <a:lnTo>
                  <a:pt x="12191999" y="6239611"/>
                </a:lnTo>
                <a:lnTo>
                  <a:pt x="12191999" y="1104399"/>
                </a:lnTo>
                <a:lnTo>
                  <a:pt x="11979198" y="1051011"/>
                </a:lnTo>
                <a:cubicBezTo>
                  <a:pt x="11902836" y="1030275"/>
                  <a:pt x="11824681" y="1008195"/>
                  <a:pt x="11742378" y="986227"/>
                </a:cubicBezTo>
                <a:cubicBezTo>
                  <a:pt x="11843295" y="875936"/>
                  <a:pt x="12022257" y="888939"/>
                  <a:pt x="12063968" y="729780"/>
                </a:cubicBezTo>
                <a:cubicBezTo>
                  <a:pt x="11901155" y="688534"/>
                  <a:pt x="11729822" y="735611"/>
                  <a:pt x="11572835" y="670151"/>
                </a:cubicBezTo>
                <a:cubicBezTo>
                  <a:pt x="11559381" y="664325"/>
                  <a:pt x="11540990" y="670151"/>
                  <a:pt x="11524844" y="671946"/>
                </a:cubicBezTo>
                <a:cubicBezTo>
                  <a:pt x="11201459" y="706916"/>
                  <a:pt x="10879418" y="676432"/>
                  <a:pt x="10560518" y="632492"/>
                </a:cubicBezTo>
                <a:cubicBezTo>
                  <a:pt x="10101230" y="569728"/>
                  <a:pt x="9640146" y="529825"/>
                  <a:pt x="9178169" y="501577"/>
                </a:cubicBezTo>
                <a:cubicBezTo>
                  <a:pt x="8796475" y="478266"/>
                  <a:pt x="8413886" y="467955"/>
                  <a:pt x="8033984" y="423121"/>
                </a:cubicBezTo>
                <a:cubicBezTo>
                  <a:pt x="7627624" y="375150"/>
                  <a:pt x="7221712" y="320901"/>
                  <a:pt x="6815795" y="270688"/>
                </a:cubicBezTo>
                <a:cubicBezTo>
                  <a:pt x="6797407" y="268446"/>
                  <a:pt x="6777110" y="261384"/>
                  <a:pt x="6757489" y="260880"/>
                </a:cubicBezTo>
                <a:cubicBezTo>
                  <a:pt x="6737867" y="260376"/>
                  <a:pt x="6718916" y="266430"/>
                  <a:pt x="6703217" y="290416"/>
                </a:cubicBezTo>
                <a:cubicBezTo>
                  <a:pt x="6786642" y="353629"/>
                  <a:pt x="6892941" y="329867"/>
                  <a:pt x="7005521" y="401154"/>
                </a:cubicBezTo>
                <a:cubicBezTo>
                  <a:pt x="6822525" y="378735"/>
                  <a:pt x="6677649" y="360801"/>
                  <a:pt x="6532779" y="342871"/>
                </a:cubicBezTo>
                <a:cubicBezTo>
                  <a:pt x="6530087" y="355424"/>
                  <a:pt x="6527397" y="367976"/>
                  <a:pt x="6524704" y="380529"/>
                </a:cubicBezTo>
                <a:cubicBezTo>
                  <a:pt x="6709945" y="406980"/>
                  <a:pt x="6881280" y="475126"/>
                  <a:pt x="7061587" y="523098"/>
                </a:cubicBezTo>
                <a:cubicBezTo>
                  <a:pt x="7044990" y="552691"/>
                  <a:pt x="7028398" y="546862"/>
                  <a:pt x="7013594" y="545070"/>
                </a:cubicBezTo>
                <a:cubicBezTo>
                  <a:pt x="6917162" y="533412"/>
                  <a:pt x="6820730" y="521755"/>
                  <a:pt x="6728335" y="489924"/>
                </a:cubicBezTo>
                <a:cubicBezTo>
                  <a:pt x="6707702" y="482748"/>
                  <a:pt x="6682583" y="482748"/>
                  <a:pt x="6670923" y="504270"/>
                </a:cubicBezTo>
                <a:cubicBezTo>
                  <a:pt x="6654326" y="534757"/>
                  <a:pt x="6678097" y="554484"/>
                  <a:pt x="6699180" y="571069"/>
                </a:cubicBezTo>
                <a:cubicBezTo>
                  <a:pt x="6735959" y="599764"/>
                  <a:pt x="6780362" y="591695"/>
                  <a:pt x="6822972" y="597073"/>
                </a:cubicBezTo>
                <a:cubicBezTo>
                  <a:pt x="6936448" y="610972"/>
                  <a:pt x="6990720" y="654460"/>
                  <a:pt x="7015839" y="753992"/>
                </a:cubicBezTo>
                <a:cubicBezTo>
                  <a:pt x="6916264" y="713640"/>
                  <a:pt x="6820280" y="763407"/>
                  <a:pt x="6723848" y="735160"/>
                </a:cubicBezTo>
                <a:cubicBezTo>
                  <a:pt x="6698731" y="727988"/>
                  <a:pt x="6658813" y="738747"/>
                  <a:pt x="6672268" y="773268"/>
                </a:cubicBezTo>
                <a:cubicBezTo>
                  <a:pt x="6684828" y="805550"/>
                  <a:pt x="6726540" y="828861"/>
                  <a:pt x="6652532" y="822585"/>
                </a:cubicBezTo>
                <a:cubicBezTo>
                  <a:pt x="6599609" y="818101"/>
                  <a:pt x="6495999" y="854418"/>
                  <a:pt x="6539505" y="863382"/>
                </a:cubicBezTo>
                <a:cubicBezTo>
                  <a:pt x="6594225" y="874593"/>
                  <a:pt x="6647600" y="890733"/>
                  <a:pt x="6717122" y="909114"/>
                </a:cubicBezTo>
                <a:cubicBezTo>
                  <a:pt x="6640423" y="939151"/>
                  <a:pt x="6585254" y="932874"/>
                  <a:pt x="6527397" y="909114"/>
                </a:cubicBezTo>
                <a:cubicBezTo>
                  <a:pt x="6457427" y="880419"/>
                  <a:pt x="6366375" y="845451"/>
                  <a:pt x="6309411" y="877731"/>
                </a:cubicBezTo>
                <a:cubicBezTo>
                  <a:pt x="6224192" y="926151"/>
                  <a:pt x="6153325" y="895663"/>
                  <a:pt x="6077077" y="887593"/>
                </a:cubicBezTo>
                <a:lnTo>
                  <a:pt x="6076642" y="887537"/>
                </a:lnTo>
                <a:lnTo>
                  <a:pt x="6032390" y="898600"/>
                </a:lnTo>
                <a:cubicBezTo>
                  <a:pt x="6023409" y="901866"/>
                  <a:pt x="6017756" y="911989"/>
                  <a:pt x="6008536" y="914503"/>
                </a:cubicBezTo>
                <a:cubicBezTo>
                  <a:pt x="5987921" y="920125"/>
                  <a:pt x="5964038" y="912898"/>
                  <a:pt x="5944926" y="922454"/>
                </a:cubicBezTo>
                <a:cubicBezTo>
                  <a:pt x="5934324" y="927755"/>
                  <a:pt x="5934324" y="943657"/>
                  <a:pt x="5929023" y="954259"/>
                </a:cubicBezTo>
                <a:cubicBezTo>
                  <a:pt x="5933305" y="967105"/>
                  <a:pt x="5936344" y="975942"/>
                  <a:pt x="5938641" y="983356"/>
                </a:cubicBezTo>
                <a:lnTo>
                  <a:pt x="5941380" y="994243"/>
                </a:lnTo>
                <a:lnTo>
                  <a:pt x="6022639" y="1012399"/>
                </a:lnTo>
                <a:cubicBezTo>
                  <a:pt x="6231931" y="1059643"/>
                  <a:pt x="6435672" y="1112210"/>
                  <a:pt x="6620687" y="1222947"/>
                </a:cubicBezTo>
                <a:cubicBezTo>
                  <a:pt x="6604990" y="1244018"/>
                  <a:pt x="6525153" y="1304094"/>
                  <a:pt x="6557895" y="1308577"/>
                </a:cubicBezTo>
                <a:cubicBezTo>
                  <a:pt x="6649842" y="1321581"/>
                  <a:pt x="6731472" y="1365517"/>
                  <a:pt x="6815348" y="1401831"/>
                </a:cubicBezTo>
                <a:cubicBezTo>
                  <a:pt x="6851679" y="1417523"/>
                  <a:pt x="6895633" y="1438147"/>
                  <a:pt x="6878591" y="1494187"/>
                </a:cubicBezTo>
                <a:cubicBezTo>
                  <a:pt x="6847640" y="1509878"/>
                  <a:pt x="6824766" y="1487911"/>
                  <a:pt x="6799202" y="1486118"/>
                </a:cubicBezTo>
                <a:cubicBezTo>
                  <a:pt x="6773186" y="1484326"/>
                  <a:pt x="6714877" y="1495981"/>
                  <a:pt x="6731027" y="1503602"/>
                </a:cubicBezTo>
                <a:cubicBezTo>
                  <a:pt x="6804583" y="1538124"/>
                  <a:pt x="6672268" y="1621067"/>
                  <a:pt x="6759282" y="1621067"/>
                </a:cubicBezTo>
                <a:cubicBezTo>
                  <a:pt x="6905053" y="1621514"/>
                  <a:pt x="6982647" y="1768566"/>
                  <a:pt x="7123035" y="1772603"/>
                </a:cubicBezTo>
                <a:cubicBezTo>
                  <a:pt x="7145459" y="1773049"/>
                  <a:pt x="7156224" y="1799053"/>
                  <a:pt x="7155777" y="1821919"/>
                </a:cubicBezTo>
                <a:cubicBezTo>
                  <a:pt x="7155777" y="1849268"/>
                  <a:pt x="7135144" y="1854199"/>
                  <a:pt x="7112270" y="1856890"/>
                </a:cubicBezTo>
                <a:cubicBezTo>
                  <a:pt x="7077284" y="1860923"/>
                  <a:pt x="7040954" y="1821919"/>
                  <a:pt x="6994755" y="1874821"/>
                </a:cubicBezTo>
                <a:cubicBezTo>
                  <a:pt x="7077735" y="1905755"/>
                  <a:pt x="7160709" y="1936693"/>
                  <a:pt x="7159364" y="2042948"/>
                </a:cubicBezTo>
                <a:cubicBezTo>
                  <a:pt x="7158916" y="2071638"/>
                  <a:pt x="7193452" y="2082399"/>
                  <a:pt x="7219467" y="2089573"/>
                </a:cubicBezTo>
                <a:cubicBezTo>
                  <a:pt x="7262526" y="2101231"/>
                  <a:pt x="7298853" y="2121854"/>
                  <a:pt x="7322179" y="2161756"/>
                </a:cubicBezTo>
                <a:cubicBezTo>
                  <a:pt x="7321730" y="2169378"/>
                  <a:pt x="7321281" y="2177446"/>
                  <a:pt x="7323974" y="2183724"/>
                </a:cubicBezTo>
                <a:cubicBezTo>
                  <a:pt x="7316349" y="2280115"/>
                  <a:pt x="7253555" y="2277424"/>
                  <a:pt x="7184034" y="2261285"/>
                </a:cubicBezTo>
                <a:cubicBezTo>
                  <a:pt x="7101058" y="2241558"/>
                  <a:pt x="7018978" y="2205691"/>
                  <a:pt x="6931516" y="2240212"/>
                </a:cubicBezTo>
                <a:cubicBezTo>
                  <a:pt x="7054861" y="2286391"/>
                  <a:pt x="7188967" y="2289976"/>
                  <a:pt x="7304686" y="2355883"/>
                </a:cubicBezTo>
                <a:cubicBezTo>
                  <a:pt x="6881280" y="2367989"/>
                  <a:pt x="6507211" y="2159959"/>
                  <a:pt x="6096813" y="2080160"/>
                </a:cubicBezTo>
                <a:cubicBezTo>
                  <a:pt x="6110718" y="2133508"/>
                  <a:pt x="6143907" y="2144268"/>
                  <a:pt x="6173959" y="2152340"/>
                </a:cubicBezTo>
                <a:cubicBezTo>
                  <a:pt x="6325561" y="2192691"/>
                  <a:pt x="6458320" y="2272943"/>
                  <a:pt x="6596469" y="2342432"/>
                </a:cubicBezTo>
                <a:cubicBezTo>
                  <a:pt x="6653429" y="2371125"/>
                  <a:pt x="6694695" y="2399820"/>
                  <a:pt x="6716224" y="2461690"/>
                </a:cubicBezTo>
                <a:cubicBezTo>
                  <a:pt x="6735511" y="2517732"/>
                  <a:pt x="6772739" y="2543736"/>
                  <a:pt x="6841810" y="2527594"/>
                </a:cubicBezTo>
                <a:cubicBezTo>
                  <a:pt x="6897875" y="2514144"/>
                  <a:pt x="6959322" y="2521317"/>
                  <a:pt x="7018080" y="2526249"/>
                </a:cubicBezTo>
                <a:cubicBezTo>
                  <a:pt x="7085808" y="2531629"/>
                  <a:pt x="7161607" y="2594845"/>
                  <a:pt x="7143217" y="2627573"/>
                </a:cubicBezTo>
                <a:cubicBezTo>
                  <a:pt x="7111823" y="2683166"/>
                  <a:pt x="7059345" y="2655370"/>
                  <a:pt x="7012697" y="2649094"/>
                </a:cubicBezTo>
                <a:cubicBezTo>
                  <a:pt x="6959771" y="2641473"/>
                  <a:pt x="6861547" y="2625779"/>
                  <a:pt x="6859752" y="2632505"/>
                </a:cubicBezTo>
                <a:cubicBezTo>
                  <a:pt x="6825212" y="2771936"/>
                  <a:pt x="6582114" y="2650439"/>
                  <a:pt x="6529636" y="2637883"/>
                </a:cubicBezTo>
                <a:cubicBezTo>
                  <a:pt x="6464154" y="2622192"/>
                  <a:pt x="6402705" y="2650887"/>
                  <a:pt x="6340360" y="2657610"/>
                </a:cubicBezTo>
                <a:cubicBezTo>
                  <a:pt x="6284743" y="2663887"/>
                  <a:pt x="5970330" y="2683166"/>
                  <a:pt x="5905294" y="2623984"/>
                </a:cubicBezTo>
                <a:cubicBezTo>
                  <a:pt x="5896322" y="2670163"/>
                  <a:pt x="5915159" y="2688993"/>
                  <a:pt x="5930860" y="2710066"/>
                </a:cubicBezTo>
                <a:cubicBezTo>
                  <a:pt x="5952838" y="2740102"/>
                  <a:pt x="5956426" y="2761175"/>
                  <a:pt x="5914710" y="2784935"/>
                </a:cubicBezTo>
                <a:cubicBezTo>
                  <a:pt x="5795853" y="2853086"/>
                  <a:pt x="5797649" y="2855325"/>
                  <a:pt x="5908433" y="2947683"/>
                </a:cubicBezTo>
                <a:cubicBezTo>
                  <a:pt x="5913818" y="2951715"/>
                  <a:pt x="5911572" y="2965167"/>
                  <a:pt x="5912470" y="2974134"/>
                </a:cubicBezTo>
                <a:cubicBezTo>
                  <a:pt x="5883316" y="2988480"/>
                  <a:pt x="5849228" y="2952613"/>
                  <a:pt x="5815141" y="2991171"/>
                </a:cubicBezTo>
                <a:cubicBezTo>
                  <a:pt x="5963601" y="3160638"/>
                  <a:pt x="6190105" y="3202332"/>
                  <a:pt x="6395082" y="3329661"/>
                </a:cubicBezTo>
                <a:cubicBezTo>
                  <a:pt x="6229127" y="3371803"/>
                  <a:pt x="6129555" y="3224751"/>
                  <a:pt x="6007557" y="3243581"/>
                </a:cubicBezTo>
                <a:cubicBezTo>
                  <a:pt x="5946560" y="3289760"/>
                  <a:pt x="6127760" y="3363734"/>
                  <a:pt x="5955079" y="3385704"/>
                </a:cubicBezTo>
                <a:cubicBezTo>
                  <a:pt x="6029985" y="3426052"/>
                  <a:pt x="6085601" y="3465503"/>
                  <a:pt x="6137180" y="3512133"/>
                </a:cubicBezTo>
                <a:cubicBezTo>
                  <a:pt x="6229127" y="3595522"/>
                  <a:pt x="6247069" y="3650219"/>
                  <a:pt x="6204457" y="3762302"/>
                </a:cubicBezTo>
                <a:cubicBezTo>
                  <a:pt x="6176648" y="3835828"/>
                  <a:pt x="6135833" y="3903528"/>
                  <a:pt x="6171716" y="3990952"/>
                </a:cubicBezTo>
                <a:cubicBezTo>
                  <a:pt x="6196832" y="4051028"/>
                  <a:pt x="6186964" y="4090479"/>
                  <a:pt x="6093674" y="4063580"/>
                </a:cubicBezTo>
                <a:cubicBezTo>
                  <a:pt x="5993205" y="4034885"/>
                  <a:pt x="5955530" y="4088685"/>
                  <a:pt x="5980645" y="4194045"/>
                </a:cubicBezTo>
                <a:cubicBezTo>
                  <a:pt x="5996791" y="4261744"/>
                  <a:pt x="5979747" y="4282366"/>
                  <a:pt x="5910676" y="4274743"/>
                </a:cubicBezTo>
                <a:cubicBezTo>
                  <a:pt x="5834426" y="4266226"/>
                  <a:pt x="5761765" y="4221841"/>
                  <a:pt x="5667577" y="4243362"/>
                </a:cubicBezTo>
                <a:cubicBezTo>
                  <a:pt x="5742928" y="4366207"/>
                  <a:pt x="5903948" y="4331236"/>
                  <a:pt x="5991859" y="4448252"/>
                </a:cubicBezTo>
                <a:cubicBezTo>
                  <a:pt x="5886904" y="4448697"/>
                  <a:pt x="5806617" y="4448252"/>
                  <a:pt x="5729024" y="4422695"/>
                </a:cubicBezTo>
                <a:cubicBezTo>
                  <a:pt x="5696728" y="4412381"/>
                  <a:pt x="5661295" y="4401625"/>
                  <a:pt x="5643357" y="4437041"/>
                </a:cubicBezTo>
                <a:cubicBezTo>
                  <a:pt x="5622274" y="4479633"/>
                  <a:pt x="5665781" y="4495772"/>
                  <a:pt x="5692243" y="4503395"/>
                </a:cubicBezTo>
                <a:cubicBezTo>
                  <a:pt x="5766702" y="4524914"/>
                  <a:pt x="5823661" y="4576025"/>
                  <a:pt x="5885111" y="4615926"/>
                </a:cubicBezTo>
                <a:cubicBezTo>
                  <a:pt x="6020115" y="4703353"/>
                  <a:pt x="6168129" y="4776430"/>
                  <a:pt x="6282503" y="4920793"/>
                </a:cubicBezTo>
                <a:cubicBezTo>
                  <a:pt x="6138526" y="4884029"/>
                  <a:pt x="6031329" y="4798399"/>
                  <a:pt x="5897668" y="4780915"/>
                </a:cubicBezTo>
                <a:cubicBezTo>
                  <a:pt x="6013387" y="4912275"/>
                  <a:pt x="6162296" y="4998804"/>
                  <a:pt x="6303132" y="5094297"/>
                </a:cubicBezTo>
                <a:cubicBezTo>
                  <a:pt x="6343501" y="5121199"/>
                  <a:pt x="6384317" y="5139580"/>
                  <a:pt x="6393287" y="5198310"/>
                </a:cubicBezTo>
                <a:cubicBezTo>
                  <a:pt x="6410780" y="5312186"/>
                  <a:pt x="6463257" y="5406336"/>
                  <a:pt x="6575386" y="5456548"/>
                </a:cubicBezTo>
                <a:cubicBezTo>
                  <a:pt x="6576284" y="5457000"/>
                  <a:pt x="6570007" y="5474037"/>
                  <a:pt x="6566415" y="5485690"/>
                </a:cubicBezTo>
                <a:cubicBezTo>
                  <a:pt x="6497793" y="5489279"/>
                  <a:pt x="6443521" y="5422027"/>
                  <a:pt x="6356059" y="5443995"/>
                </a:cubicBezTo>
                <a:cubicBezTo>
                  <a:pt x="6439934" y="5535454"/>
                  <a:pt x="6509903" y="5617502"/>
                  <a:pt x="6628762" y="5660990"/>
                </a:cubicBezTo>
                <a:cubicBezTo>
                  <a:pt x="6723848" y="5695511"/>
                  <a:pt x="6841363" y="5715686"/>
                  <a:pt x="6910436" y="5827767"/>
                </a:cubicBezTo>
                <a:cubicBezTo>
                  <a:pt x="6830149" y="5849739"/>
                  <a:pt x="6770494" y="5821942"/>
                  <a:pt x="6710393" y="5802214"/>
                </a:cubicBezTo>
                <a:cubicBezTo>
                  <a:pt x="6618446" y="5771728"/>
                  <a:pt x="6527397" y="5737208"/>
                  <a:pt x="6435448" y="5706719"/>
                </a:cubicBezTo>
                <a:cubicBezTo>
                  <a:pt x="6400463" y="5695062"/>
                  <a:pt x="6362338" y="5686991"/>
                  <a:pt x="6339913" y="5742586"/>
                </a:cubicBezTo>
                <a:cubicBezTo>
                  <a:pt x="6456978" y="5754244"/>
                  <a:pt x="6526948" y="5829564"/>
                  <a:pt x="6600503" y="5900398"/>
                </a:cubicBezTo>
                <a:cubicBezTo>
                  <a:pt x="6641770" y="5940299"/>
                  <a:pt x="6675410" y="5993652"/>
                  <a:pt x="6749863" y="5973478"/>
                </a:cubicBezTo>
                <a:cubicBezTo>
                  <a:pt x="6788885" y="5962718"/>
                  <a:pt x="6813554" y="5992754"/>
                  <a:pt x="6809515" y="6029519"/>
                </a:cubicBezTo>
                <a:cubicBezTo>
                  <a:pt x="6794715" y="6159089"/>
                  <a:pt x="6885766" y="6204369"/>
                  <a:pt x="6979954" y="6229474"/>
                </a:cubicBezTo>
                <a:cubicBezTo>
                  <a:pt x="7158469" y="6276549"/>
                  <a:pt x="7306929" y="6387287"/>
                  <a:pt x="7480509" y="6447812"/>
                </a:cubicBezTo>
                <a:cubicBezTo>
                  <a:pt x="7649154" y="6506545"/>
                  <a:pt x="7779672" y="6645975"/>
                  <a:pt x="7948764" y="6719056"/>
                </a:cubicBezTo>
                <a:cubicBezTo>
                  <a:pt x="8040603" y="6758733"/>
                  <a:pt x="8129409" y="6806985"/>
                  <a:pt x="8221244" y="6848868"/>
                </a:cubicBezTo>
                <a:lnTo>
                  <a:pt x="8242921"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endParaRPr lang="en-US" dirty="0">
              <a:solidFill>
                <a:schemeClr val="tx1"/>
              </a:solidFill>
            </a:endParaRPr>
          </a:p>
        </p:txBody>
      </p:sp>
      <p:sp>
        <p:nvSpPr>
          <p:cNvPr id="2" name="Başlık 1">
            <a:extLst>
              <a:ext uri="{FF2B5EF4-FFF2-40B4-BE49-F238E27FC236}">
                <a16:creationId xmlns:a16="http://schemas.microsoft.com/office/drawing/2014/main" xmlns="" id="{08B79771-BD61-A9B7-E984-DF9C6BFBAFF7}"/>
              </a:ext>
            </a:extLst>
          </p:cNvPr>
          <p:cNvSpPr>
            <a:spLocks noGrp="1"/>
          </p:cNvSpPr>
          <p:nvPr>
            <p:ph type="title"/>
          </p:nvPr>
        </p:nvSpPr>
        <p:spPr>
          <a:xfrm>
            <a:off x="6683542" y="94415"/>
            <a:ext cx="5257800" cy="1720524"/>
          </a:xfrm>
        </p:spPr>
        <p:txBody>
          <a:bodyPr>
            <a:normAutofit/>
          </a:bodyPr>
          <a:lstStyle/>
          <a:p>
            <a:r>
              <a:rPr lang="tr-TR" b="1"/>
              <a:t>Sürdürülebilirlik Stratejimiz</a:t>
            </a:r>
            <a:endParaRPr lang="tr-TR"/>
          </a:p>
        </p:txBody>
      </p:sp>
      <p:sp>
        <p:nvSpPr>
          <p:cNvPr id="3" name="İçerik Yer Tutucusu 2">
            <a:extLst>
              <a:ext uri="{FF2B5EF4-FFF2-40B4-BE49-F238E27FC236}">
                <a16:creationId xmlns:a16="http://schemas.microsoft.com/office/drawing/2014/main" xmlns="" id="{5A40BCAD-C93D-8FCB-4996-3F027B9FF9CF}"/>
              </a:ext>
            </a:extLst>
          </p:cNvPr>
          <p:cNvSpPr>
            <a:spLocks noGrp="1"/>
          </p:cNvSpPr>
          <p:nvPr>
            <p:ph idx="1"/>
          </p:nvPr>
        </p:nvSpPr>
        <p:spPr>
          <a:xfrm>
            <a:off x="6813885" y="2004353"/>
            <a:ext cx="5234271" cy="3911925"/>
          </a:xfrm>
        </p:spPr>
        <p:txBody>
          <a:bodyPr vert="horz" lIns="91440" tIns="45720" rIns="91440" bIns="45720" rtlCol="0">
            <a:normAutofit/>
          </a:bodyPr>
          <a:lstStyle/>
          <a:p>
            <a:pPr marL="0" indent="0">
              <a:buNone/>
            </a:pPr>
            <a:r>
              <a:rPr lang="tr-TR" sz="1400" b="1">
                <a:latin typeface="Calibri"/>
                <a:cs typeface="Calibri"/>
              </a:rPr>
              <a:t>Çevresel Değerler</a:t>
            </a:r>
          </a:p>
          <a:p>
            <a:pPr marL="342900" indent="-342900"/>
            <a:r>
              <a:rPr lang="tr-TR" sz="1400" b="1">
                <a:latin typeface="Calibri"/>
                <a:cs typeface="Calibri"/>
              </a:rPr>
              <a:t>Doğal Kaynak ve Atık Yönetimi</a:t>
            </a:r>
          </a:p>
          <a:p>
            <a:pPr marL="0" indent="0">
              <a:buNone/>
            </a:pPr>
            <a:r>
              <a:rPr lang="tr-TR" sz="1400">
                <a:latin typeface="Calibri"/>
                <a:ea typeface="Source Sans Pro"/>
                <a:cs typeface="Calibri"/>
              </a:rPr>
              <a:t>Atık yönetimi atıkların çevresel etkilerini en aza indirerek doğal kaynakların korunmasını, enerji ve kaynak verimliliği arttırmayı, atık oranını azaltmayı ve geri dönüşümü teşvik etmeyi hedefleyen bir kavram. Bu kavrama göre sadece bireysel olarak değil, kurumsal olarak da birçok önlem almaya çalışmaktayız. </a:t>
            </a:r>
          </a:p>
          <a:p>
            <a:pPr marL="0" indent="0">
              <a:buNone/>
            </a:pPr>
            <a:endParaRPr lang="tr-TR" sz="1400">
              <a:latin typeface="Calibri"/>
              <a:ea typeface="Source Sans Pro"/>
              <a:cs typeface="Calibri"/>
            </a:endParaRPr>
          </a:p>
          <a:p>
            <a:pPr marL="0" indent="0">
              <a:buNone/>
            </a:pPr>
            <a:endParaRPr lang="tr-TR" sz="1400">
              <a:latin typeface="Calibri"/>
              <a:ea typeface="Source Sans Pro"/>
              <a:cs typeface="Calibri"/>
            </a:endParaRPr>
          </a:p>
          <a:p>
            <a:pPr marL="457200" indent="-457200"/>
            <a:r>
              <a:rPr lang="tr-TR" sz="1400" b="1">
                <a:latin typeface="Calibri"/>
                <a:ea typeface="Source Sans Pro"/>
                <a:cs typeface="Calibri"/>
              </a:rPr>
              <a:t>Biyoçeşitlilik</a:t>
            </a:r>
          </a:p>
          <a:p>
            <a:pPr marL="0" indent="0">
              <a:buNone/>
            </a:pPr>
            <a:r>
              <a:rPr lang="tr-TR" sz="1400">
                <a:latin typeface="Calibri"/>
                <a:ea typeface="+mn-lt"/>
                <a:cs typeface="+mn-lt"/>
              </a:rPr>
              <a:t>Faaliyet gösterdiğimiz turizm sektörünün biyoçeşitlilik üzerinde önemli etkileri bulunuyor. Bu sektörlerdeki etki alanlarını tespit ederek bu etkileri azaltmaya ve biyoçeşitliliği korumaya odaklanıyoruz.</a:t>
            </a:r>
            <a:endParaRPr lang="tr-TR" sz="1400">
              <a:latin typeface="Calibri"/>
            </a:endParaRPr>
          </a:p>
        </p:txBody>
      </p:sp>
      <p:pic>
        <p:nvPicPr>
          <p:cNvPr id="4" name="Resim 3" descr="çizim, sebze, sanat içeren bir resim&#10;&#10;Açıklama otomatik olarak oluşturuldu">
            <a:extLst>
              <a:ext uri="{FF2B5EF4-FFF2-40B4-BE49-F238E27FC236}">
                <a16:creationId xmlns:a16="http://schemas.microsoft.com/office/drawing/2014/main" xmlns="" id="{37FE5E39-D13C-F452-9172-56B8F1AC450F}"/>
              </a:ext>
            </a:extLst>
          </p:cNvPr>
          <p:cNvPicPr>
            <a:picLocks noChangeAspect="1"/>
          </p:cNvPicPr>
          <p:nvPr/>
        </p:nvPicPr>
        <p:blipFill>
          <a:blip r:embed="rId2"/>
          <a:srcRect l="19221" t="5839" r="17518" b="13382"/>
          <a:stretch/>
        </p:blipFill>
        <p:spPr>
          <a:xfrm>
            <a:off x="1177011" y="3274700"/>
            <a:ext cx="2490665" cy="2415139"/>
          </a:xfrm>
          <a:prstGeom prst="rect">
            <a:avLst/>
          </a:prstGeom>
        </p:spPr>
      </p:pic>
      <p:pic>
        <p:nvPicPr>
          <p:cNvPr id="13" name="Resim 12" descr="yazı tipi, grafik, logo, simge, sembol içeren bir resim&#10;&#10;Açıklama otomatik olarak oluşturuldu">
            <a:extLst>
              <a:ext uri="{FF2B5EF4-FFF2-40B4-BE49-F238E27FC236}">
                <a16:creationId xmlns:a16="http://schemas.microsoft.com/office/drawing/2014/main" xmlns="" id="{CE24F09C-2548-54BA-D8DD-2A57E173807B}"/>
              </a:ext>
            </a:extLst>
          </p:cNvPr>
          <p:cNvPicPr>
            <a:picLocks noChangeAspect="1"/>
          </p:cNvPicPr>
          <p:nvPr/>
        </p:nvPicPr>
        <p:blipFill>
          <a:blip r:embed="rId3"/>
          <a:stretch>
            <a:fillRect/>
          </a:stretch>
        </p:blipFill>
        <p:spPr>
          <a:xfrm>
            <a:off x="1254035" y="1147520"/>
            <a:ext cx="2477310" cy="1334838"/>
          </a:xfrm>
          <a:prstGeom prst="rect">
            <a:avLst/>
          </a:prstGeom>
        </p:spPr>
      </p:pic>
    </p:spTree>
    <p:extLst>
      <p:ext uri="{BB962C8B-B14F-4D97-AF65-F5344CB8AC3E}">
        <p14:creationId xmlns:p14="http://schemas.microsoft.com/office/powerpoint/2010/main" val="1362530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xmlns="" id="{4F7EBAE4-9945-4473-9E34-B2C66EA0F0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Başlık 1">
            <a:extLst>
              <a:ext uri="{FF2B5EF4-FFF2-40B4-BE49-F238E27FC236}">
                <a16:creationId xmlns:a16="http://schemas.microsoft.com/office/drawing/2014/main" xmlns="" id="{F3BA6D4E-B9BB-0E32-F550-542306F44C6C}"/>
              </a:ext>
            </a:extLst>
          </p:cNvPr>
          <p:cNvSpPr>
            <a:spLocks noGrp="1"/>
          </p:cNvSpPr>
          <p:nvPr>
            <p:ph type="title"/>
          </p:nvPr>
        </p:nvSpPr>
        <p:spPr>
          <a:xfrm>
            <a:off x="838200" y="365125"/>
            <a:ext cx="5393361" cy="1325563"/>
          </a:xfrm>
        </p:spPr>
        <p:txBody>
          <a:bodyPr>
            <a:normAutofit/>
          </a:bodyPr>
          <a:lstStyle/>
          <a:p>
            <a:r>
              <a:rPr lang="tr-TR" b="1">
                <a:latin typeface="Calibri"/>
                <a:cs typeface="Calibri"/>
              </a:rPr>
              <a:t>Sürdürülebilirlik Stratejimiz</a:t>
            </a:r>
            <a:endParaRPr lang="tr-TR">
              <a:latin typeface="Calibri"/>
              <a:cs typeface="Calibri"/>
            </a:endParaRPr>
          </a:p>
        </p:txBody>
      </p:sp>
      <p:sp>
        <p:nvSpPr>
          <p:cNvPr id="3" name="İçerik Yer Tutucusu 2">
            <a:extLst>
              <a:ext uri="{FF2B5EF4-FFF2-40B4-BE49-F238E27FC236}">
                <a16:creationId xmlns:a16="http://schemas.microsoft.com/office/drawing/2014/main" xmlns="" id="{2931AC18-4E80-75B0-E32E-960C1F672A1C}"/>
              </a:ext>
            </a:extLst>
          </p:cNvPr>
          <p:cNvSpPr>
            <a:spLocks noGrp="1"/>
          </p:cNvSpPr>
          <p:nvPr>
            <p:ph idx="1"/>
          </p:nvPr>
        </p:nvSpPr>
        <p:spPr>
          <a:xfrm>
            <a:off x="838200" y="1825625"/>
            <a:ext cx="5934782" cy="4351338"/>
          </a:xfrm>
        </p:spPr>
        <p:txBody>
          <a:bodyPr vert="horz" lIns="91440" tIns="45720" rIns="91440" bIns="45720" rtlCol="0">
            <a:normAutofit/>
          </a:bodyPr>
          <a:lstStyle/>
          <a:p>
            <a:pPr marL="0" indent="0">
              <a:buNone/>
            </a:pPr>
            <a:r>
              <a:rPr lang="tr-TR" sz="1500" b="1" dirty="0">
                <a:latin typeface="Calibri"/>
                <a:cs typeface="Calibri"/>
              </a:rPr>
              <a:t>Sosyal Değerler</a:t>
            </a:r>
            <a:endParaRPr lang="tr-TR" sz="1500" dirty="0"/>
          </a:p>
          <a:p>
            <a:r>
              <a:rPr lang="tr-TR" sz="1500" b="1" dirty="0">
                <a:latin typeface="Calibri"/>
                <a:cs typeface="Calibri"/>
              </a:rPr>
              <a:t>Fırsat Eşitliği ve Çeşitlilik </a:t>
            </a:r>
          </a:p>
          <a:p>
            <a:pPr marL="0" indent="0">
              <a:buNone/>
            </a:pPr>
            <a:r>
              <a:rPr lang="tr-TR" sz="1500" dirty="0">
                <a:latin typeface="Calibri"/>
                <a:ea typeface="+mn-lt"/>
                <a:cs typeface="+mn-lt"/>
              </a:rPr>
              <a:t>Toplumsal cinsiyet eşitliğinin sağlanması, engelli personellere iş istihdamı sağlanması ve tüm çalışanlara eşit hak ve fırsatlar tanınması başarılı bir iş ortamının sağlanmasında en önemli etkenler arasında yer alıyor. Tesisimizde de işe alımdan itibaren çalışanlarımıza eşit fırsatlar sunuyor, çeşitlilik ve farklılıkların potansiyel gücünden aktif olarak yararlanıyoruz. </a:t>
            </a:r>
            <a:endParaRPr lang="tr-TR" sz="1500" dirty="0">
              <a:latin typeface="Calibri"/>
              <a:cs typeface="Calibri"/>
            </a:endParaRPr>
          </a:p>
          <a:p>
            <a:endParaRPr lang="tr-TR" sz="1500" dirty="0">
              <a:latin typeface="Calibri"/>
              <a:cs typeface="Calibri"/>
            </a:endParaRPr>
          </a:p>
          <a:p>
            <a:r>
              <a:rPr lang="tr-TR" sz="1500" b="1" dirty="0">
                <a:latin typeface="Calibri"/>
                <a:ea typeface="+mn-lt"/>
                <a:cs typeface="+mn-lt"/>
              </a:rPr>
              <a:t>Toplumsal Yatırımlar</a:t>
            </a:r>
          </a:p>
          <a:p>
            <a:pPr marL="0" indent="0">
              <a:buNone/>
            </a:pPr>
            <a:r>
              <a:rPr lang="tr-TR" sz="1500" dirty="0">
                <a:latin typeface="Calibri"/>
                <a:ea typeface="+mn-lt"/>
                <a:cs typeface="+mn-lt"/>
              </a:rPr>
              <a:t>Sürdürülebilir kalkınmayı mümkün kılmak için bireylerin kültürel hayata aktif katılımını destekliyor, maddi ve manevi kültürel mirası koruyarak toplumda bireysel ve toplumsal kültürel özgürlüklerin gelişimini tetikliyor, hızla değişen dünyada genç nesilleri turizm sektöründe geleceğe hazırlayıp yetenek açığını kapatmak üzere nitelikli eğitim sağlıyoruz.</a:t>
            </a:r>
            <a:endParaRPr lang="tr-TR" sz="1500" dirty="0">
              <a:latin typeface="Calibri"/>
              <a:cs typeface="Calibri"/>
            </a:endParaRPr>
          </a:p>
        </p:txBody>
      </p:sp>
      <p:pic>
        <p:nvPicPr>
          <p:cNvPr id="4" name="Resim 3" descr="çizgi film, kişi, şahıs, el, sanat içeren bir resim&#10;&#10;Açıklama otomatik olarak oluşturuldu">
            <a:extLst>
              <a:ext uri="{FF2B5EF4-FFF2-40B4-BE49-F238E27FC236}">
                <a16:creationId xmlns:a16="http://schemas.microsoft.com/office/drawing/2014/main" xmlns="" id="{41477884-DF76-187F-3634-DB480CB827CF}"/>
              </a:ext>
            </a:extLst>
          </p:cNvPr>
          <p:cNvPicPr>
            <a:picLocks noChangeAspect="1"/>
          </p:cNvPicPr>
          <p:nvPr/>
        </p:nvPicPr>
        <p:blipFill>
          <a:blip r:embed="rId2"/>
          <a:srcRect l="1018" r="2" b="2"/>
          <a:stretch/>
        </p:blipFill>
        <p:spPr>
          <a:xfrm>
            <a:off x="6926367" y="758514"/>
            <a:ext cx="4570791" cy="457079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28" name="!!Arc">
            <a:extLst>
              <a:ext uri="{FF2B5EF4-FFF2-40B4-BE49-F238E27FC236}">
                <a16:creationId xmlns:a16="http://schemas.microsoft.com/office/drawing/2014/main" xmlns=""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 name="!!Oval">
            <a:extLst>
              <a:ext uri="{FF2B5EF4-FFF2-40B4-BE49-F238E27FC236}">
                <a16:creationId xmlns:a16="http://schemas.microsoft.com/office/drawing/2014/main" xmlns=""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Resim 8" descr="yazı tipi, grafik, logo, simge, sembol içeren bir resim&#10;&#10;Açıklama otomatik olarak oluşturuldu">
            <a:extLst>
              <a:ext uri="{FF2B5EF4-FFF2-40B4-BE49-F238E27FC236}">
                <a16:creationId xmlns:a16="http://schemas.microsoft.com/office/drawing/2014/main" xmlns="" id="{FEF802A1-7958-9966-1503-5ECCD510AC2E}"/>
              </a:ext>
            </a:extLst>
          </p:cNvPr>
          <p:cNvPicPr>
            <a:picLocks noChangeAspect="1"/>
          </p:cNvPicPr>
          <p:nvPr/>
        </p:nvPicPr>
        <p:blipFill>
          <a:blip r:embed="rId3"/>
          <a:stretch>
            <a:fillRect/>
          </a:stretch>
        </p:blipFill>
        <p:spPr>
          <a:xfrm>
            <a:off x="10110022" y="597845"/>
            <a:ext cx="1168700" cy="631689"/>
          </a:xfrm>
          <a:prstGeom prst="rect">
            <a:avLst/>
          </a:prstGeom>
        </p:spPr>
      </p:pic>
    </p:spTree>
    <p:extLst>
      <p:ext uri="{BB962C8B-B14F-4D97-AF65-F5344CB8AC3E}">
        <p14:creationId xmlns:p14="http://schemas.microsoft.com/office/powerpoint/2010/main" val="1188193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sim 5" descr="Performans düşüşünü gösteren büyüteç">
            <a:extLst>
              <a:ext uri="{FF2B5EF4-FFF2-40B4-BE49-F238E27FC236}">
                <a16:creationId xmlns:a16="http://schemas.microsoft.com/office/drawing/2014/main" xmlns="" id="{59A0A8D0-19EF-D3EE-6F35-1945206DA98E}"/>
              </a:ext>
            </a:extLst>
          </p:cNvPr>
          <p:cNvPicPr>
            <a:picLocks noChangeAspect="1"/>
          </p:cNvPicPr>
          <p:nvPr/>
        </p:nvPicPr>
        <p:blipFill>
          <a:blip r:embed="rId2"/>
          <a:srcRect r="5882" b="-1"/>
          <a:stretch/>
        </p:blipFill>
        <p:spPr>
          <a:xfrm>
            <a:off x="2522356" y="10"/>
            <a:ext cx="9669642" cy="6857990"/>
          </a:xfrm>
          <a:prstGeom prst="rect">
            <a:avLst/>
          </a:prstGeom>
        </p:spPr>
      </p:pic>
      <p:sp>
        <p:nvSpPr>
          <p:cNvPr id="21" name="Rectangle 20">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xmlns="" id="{1A13AFB6-7A1A-6217-6C01-43D1C4180790}"/>
              </a:ext>
            </a:extLst>
          </p:cNvPr>
          <p:cNvSpPr>
            <a:spLocks noGrp="1"/>
          </p:cNvSpPr>
          <p:nvPr>
            <p:ph type="title"/>
          </p:nvPr>
        </p:nvSpPr>
        <p:spPr>
          <a:xfrm>
            <a:off x="838200" y="365125"/>
            <a:ext cx="3822189" cy="1899912"/>
          </a:xfrm>
        </p:spPr>
        <p:txBody>
          <a:bodyPr>
            <a:normAutofit/>
          </a:bodyPr>
          <a:lstStyle/>
          <a:p>
            <a:r>
              <a:rPr lang="tr-TR" sz="4000" b="1">
                <a:latin typeface="Calibri"/>
                <a:cs typeface="Calibri"/>
              </a:rPr>
              <a:t>Sürdürülebilirlik Stratejimiz</a:t>
            </a:r>
            <a:endParaRPr lang="tr-TR" sz="4000"/>
          </a:p>
        </p:txBody>
      </p:sp>
      <p:sp>
        <p:nvSpPr>
          <p:cNvPr id="3" name="İçerik Yer Tutucusu 2">
            <a:extLst>
              <a:ext uri="{FF2B5EF4-FFF2-40B4-BE49-F238E27FC236}">
                <a16:creationId xmlns:a16="http://schemas.microsoft.com/office/drawing/2014/main" xmlns="" id="{EF998795-0C38-EF85-B008-45F5EEE487B5}"/>
              </a:ext>
            </a:extLst>
          </p:cNvPr>
          <p:cNvSpPr>
            <a:spLocks noGrp="1"/>
          </p:cNvSpPr>
          <p:nvPr>
            <p:ph idx="1"/>
          </p:nvPr>
        </p:nvSpPr>
        <p:spPr>
          <a:xfrm>
            <a:off x="838200" y="2434201"/>
            <a:ext cx="5163738" cy="3742762"/>
          </a:xfrm>
        </p:spPr>
        <p:txBody>
          <a:bodyPr vert="horz" lIns="91440" tIns="45720" rIns="91440" bIns="45720" rtlCol="0">
            <a:normAutofit/>
          </a:bodyPr>
          <a:lstStyle/>
          <a:p>
            <a:pPr marL="0" indent="0">
              <a:buNone/>
            </a:pPr>
            <a:r>
              <a:rPr lang="tr-TR" sz="1400" b="1">
                <a:latin typeface="Calibri"/>
                <a:cs typeface="Calibri"/>
              </a:rPr>
              <a:t>Ekonomik Değerler</a:t>
            </a:r>
          </a:p>
          <a:p>
            <a:r>
              <a:rPr lang="tr-TR" sz="1400" b="1">
                <a:latin typeface="Calibri"/>
                <a:ea typeface="+mn-lt"/>
                <a:cs typeface="+mn-lt"/>
              </a:rPr>
              <a:t>Müşteri Memnuniyeti ve Müşteri Odaklılık</a:t>
            </a:r>
          </a:p>
          <a:p>
            <a:pPr marL="0" indent="0">
              <a:buNone/>
            </a:pPr>
            <a:r>
              <a:rPr lang="tr-TR" sz="1400">
                <a:latin typeface="Calibri"/>
                <a:ea typeface="+mn-lt"/>
                <a:cs typeface="+mn-lt"/>
              </a:rPr>
              <a:t>Müşteri odaklı bir kültür oluşturmak ve müşteri ihtiyaçlarını karşılamak, teknolojik gelişmeler ve artan müşteri beklentileri nedeniyle, sunduğumuz ürün ve hizmetlerimizi sürekli iyileştirerek onlara en iyi hizmeti vermeyi amaçlıyoruz.</a:t>
            </a:r>
          </a:p>
          <a:p>
            <a:pPr marL="457200" indent="-457200"/>
            <a:r>
              <a:rPr lang="tr-TR" sz="1400" b="1">
                <a:latin typeface="Calibri"/>
                <a:cs typeface="Calibri"/>
              </a:rPr>
              <a:t>Tedarikçi</a:t>
            </a:r>
          </a:p>
          <a:p>
            <a:pPr marL="0" indent="0">
              <a:buNone/>
            </a:pPr>
            <a:r>
              <a:rPr lang="tr-TR" sz="1400">
                <a:latin typeface="Calibri"/>
                <a:ea typeface="+mn-lt"/>
                <a:cs typeface="+mn-lt"/>
              </a:rPr>
              <a:t>Tedarikçilerimizin iyi ÇSY performansı için gerekli olan temel standartları karşılamalarını bekliyoruz. Bölge halkına katkı sağlamayı hedeflediğimiz için yerel tedarikçilerden ürün tedariğine önem gösteriyoruz. </a:t>
            </a:r>
            <a:endParaRPr lang="tr-TR" sz="1400">
              <a:latin typeface="Calibri"/>
            </a:endParaRPr>
          </a:p>
        </p:txBody>
      </p:sp>
      <p:pic>
        <p:nvPicPr>
          <p:cNvPr id="8" name="Resim 7" descr="yazı tipi, grafik, logo, simge, sembol içeren bir resim&#10;&#10;Açıklama otomatik olarak oluşturuldu">
            <a:extLst>
              <a:ext uri="{FF2B5EF4-FFF2-40B4-BE49-F238E27FC236}">
                <a16:creationId xmlns:a16="http://schemas.microsoft.com/office/drawing/2014/main" xmlns="" id="{FEF802A1-7958-9966-1503-5ECCD510AC2E}"/>
              </a:ext>
            </a:extLst>
          </p:cNvPr>
          <p:cNvPicPr>
            <a:picLocks noChangeAspect="1"/>
          </p:cNvPicPr>
          <p:nvPr/>
        </p:nvPicPr>
        <p:blipFill>
          <a:blip r:embed="rId3"/>
          <a:stretch>
            <a:fillRect/>
          </a:stretch>
        </p:blipFill>
        <p:spPr>
          <a:xfrm>
            <a:off x="10110022" y="597845"/>
            <a:ext cx="1168700" cy="631689"/>
          </a:xfrm>
          <a:prstGeom prst="rect">
            <a:avLst/>
          </a:prstGeom>
        </p:spPr>
      </p:pic>
    </p:spTree>
    <p:extLst>
      <p:ext uri="{BB962C8B-B14F-4D97-AF65-F5344CB8AC3E}">
        <p14:creationId xmlns:p14="http://schemas.microsoft.com/office/powerpoint/2010/main" val="1530249516"/>
      </p:ext>
    </p:extLst>
  </p:cSld>
  <p:clrMapOvr>
    <a:masterClrMapping/>
  </p:clrMapOvr>
</p:sld>
</file>

<file path=ppt/theme/theme1.xml><?xml version="1.0" encoding="utf-8"?>
<a:theme xmlns:a="http://schemas.openxmlformats.org/drawingml/2006/main" name="Ofis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is">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1104</Words>
  <Application>Microsoft Office PowerPoint</Application>
  <PresentationFormat>Geniş ekran</PresentationFormat>
  <Paragraphs>132</Paragraphs>
  <Slides>28</Slides>
  <Notes>0</Notes>
  <HiddenSlides>0</HiddenSlides>
  <MMClips>0</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28</vt:i4>
      </vt:variant>
    </vt:vector>
  </HeadingPairs>
  <TitlesOfParts>
    <vt:vector size="38" baseType="lpstr">
      <vt:lpstr>Aptos</vt:lpstr>
      <vt:lpstr>Aptos Display</vt:lpstr>
      <vt:lpstr>Arial</vt:lpstr>
      <vt:lpstr>Calibri</vt:lpstr>
      <vt:lpstr>Calibri Light</vt:lpstr>
      <vt:lpstr>Calibri Light</vt:lpstr>
      <vt:lpstr>Meiryo</vt:lpstr>
      <vt:lpstr>Open Sans</vt:lpstr>
      <vt:lpstr>Source Sans Pro</vt:lpstr>
      <vt:lpstr>Ofis Teması</vt:lpstr>
      <vt:lpstr>PowerPoint Sunusu</vt:lpstr>
      <vt:lpstr>AMAÇ</vt:lpstr>
      <vt:lpstr>KAPSAM</vt:lpstr>
      <vt:lpstr>TANIMLAR</vt:lpstr>
      <vt:lpstr>TANIMLAR</vt:lpstr>
      <vt:lpstr>Sürdürülebilirlik Stratejimiz</vt:lpstr>
      <vt:lpstr>Sürdürülebilirlik Stratejimiz</vt:lpstr>
      <vt:lpstr>Sürdürülebilirlik Stratejimiz</vt:lpstr>
      <vt:lpstr>Sürdürülebilirlik Stratejimiz</vt:lpstr>
      <vt:lpstr>Sürdürülebilirlik Stratejimiz</vt:lpstr>
      <vt:lpstr>Ne Yapıyoruz?</vt:lpstr>
      <vt:lpstr>Ne yapıyoruz?</vt:lpstr>
      <vt:lpstr>Ne Yapıyoruz?</vt:lpstr>
      <vt:lpstr>Ne Yapıyoruz?</vt:lpstr>
      <vt:lpstr>Ne Yapıyoruz?</vt:lpstr>
      <vt:lpstr>Ne Yapıyoruz?</vt:lpstr>
      <vt:lpstr>Ne Yapıyoruz?</vt:lpstr>
      <vt:lpstr>Ne Yapıyoruz?</vt:lpstr>
      <vt:lpstr>Ne Yapıyoruz?</vt:lpstr>
      <vt:lpstr>Ne Yapıyoruz?</vt:lpstr>
      <vt:lpstr>Ne Yapıyoruz?</vt:lpstr>
      <vt:lpstr>Ne Yapıyoruz?</vt:lpstr>
      <vt:lpstr> Ne Yapıyoruz?</vt:lpstr>
      <vt:lpstr>Ne yapıyoruz?</vt:lpstr>
      <vt:lpstr>Ne Yapıyoruz?</vt:lpstr>
      <vt:lpstr>Ne Yapıyoruz?</vt:lpstr>
      <vt:lpstr>ÇOCUKLARIMIZ İÇİN FAALİYET</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1273</cp:revision>
  <dcterms:created xsi:type="dcterms:W3CDTF">2012-08-15T22:53:30Z</dcterms:created>
  <dcterms:modified xsi:type="dcterms:W3CDTF">2024-12-07T11:40:21Z</dcterms:modified>
</cp:coreProperties>
</file>